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76" r:id="rId4"/>
  </p:sldMasterIdLst>
  <p:notesMasterIdLst>
    <p:notesMasterId r:id="rId6"/>
  </p:notesMasterIdLst>
  <p:handoutMasterIdLst>
    <p:handoutMasterId r:id="rId67"/>
  </p:handoutMasterIdLst>
  <p:sldIdLst>
    <p:sldId id="256" r:id="rId5"/>
    <p:sldId id="573" r:id="rId7"/>
    <p:sldId id="553" r:id="rId8"/>
    <p:sldId id="560" r:id="rId9"/>
    <p:sldId id="606" r:id="rId10"/>
    <p:sldId id="561" r:id="rId11"/>
    <p:sldId id="562" r:id="rId12"/>
    <p:sldId id="574" r:id="rId13"/>
    <p:sldId id="575" r:id="rId14"/>
    <p:sldId id="664" r:id="rId15"/>
    <p:sldId id="608" r:id="rId16"/>
    <p:sldId id="596" r:id="rId17"/>
    <p:sldId id="597" r:id="rId18"/>
    <p:sldId id="598" r:id="rId19"/>
    <p:sldId id="599" r:id="rId20"/>
    <p:sldId id="600" r:id="rId21"/>
    <p:sldId id="601" r:id="rId22"/>
    <p:sldId id="602" r:id="rId23"/>
    <p:sldId id="603" r:id="rId24"/>
    <p:sldId id="605" r:id="rId25"/>
    <p:sldId id="604" r:id="rId26"/>
    <p:sldId id="609" r:id="rId27"/>
    <p:sldId id="610" r:id="rId28"/>
    <p:sldId id="611" r:id="rId29"/>
    <p:sldId id="576" r:id="rId30"/>
    <p:sldId id="577" r:id="rId31"/>
    <p:sldId id="579" r:id="rId32"/>
    <p:sldId id="580" r:id="rId33"/>
    <p:sldId id="581" r:id="rId34"/>
    <p:sldId id="582" r:id="rId35"/>
    <p:sldId id="591" r:id="rId36"/>
    <p:sldId id="592" r:id="rId37"/>
    <p:sldId id="593" r:id="rId38"/>
    <p:sldId id="594" r:id="rId39"/>
    <p:sldId id="595" r:id="rId40"/>
    <p:sldId id="612" r:id="rId41"/>
    <p:sldId id="613" r:id="rId42"/>
    <p:sldId id="614" r:id="rId43"/>
    <p:sldId id="615" r:id="rId44"/>
    <p:sldId id="641" r:id="rId45"/>
    <p:sldId id="642" r:id="rId46"/>
    <p:sldId id="643" r:id="rId47"/>
    <p:sldId id="644" r:id="rId48"/>
    <p:sldId id="646" r:id="rId49"/>
    <p:sldId id="647" r:id="rId50"/>
    <p:sldId id="648" r:id="rId51"/>
    <p:sldId id="649" r:id="rId52"/>
    <p:sldId id="650" r:id="rId53"/>
    <p:sldId id="651" r:id="rId54"/>
    <p:sldId id="652" r:id="rId55"/>
    <p:sldId id="653" r:id="rId56"/>
    <p:sldId id="654" r:id="rId57"/>
    <p:sldId id="655" r:id="rId58"/>
    <p:sldId id="656" r:id="rId59"/>
    <p:sldId id="657" r:id="rId60"/>
    <p:sldId id="658" r:id="rId61"/>
    <p:sldId id="659" r:id="rId62"/>
    <p:sldId id="660" r:id="rId63"/>
    <p:sldId id="661" r:id="rId64"/>
    <p:sldId id="662" r:id="rId65"/>
    <p:sldId id="558" r:id="rId66"/>
  </p:sldIdLst>
  <p:sldSz cx="9144000" cy="6858000" type="screen4x3"/>
  <p:notesSz cx="7099300" cy="10234930"/>
  <p:custDataLst>
    <p:tags r:id="rId71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00"/>
    <a:srgbClr val="FFFFC8"/>
    <a:srgbClr val="F9F9F0"/>
    <a:srgbClr val="FF6600"/>
    <a:srgbClr val="660000"/>
    <a:srgbClr val="22447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3112"/>
    <p:restoredTop sz="92272"/>
  </p:normalViewPr>
  <p:slideViewPr>
    <p:cSldViewPr showGuides="1">
      <p:cViewPr>
        <p:scale>
          <a:sx n="100" d="100"/>
          <a:sy n="100" d="100"/>
        </p:scale>
        <p:origin x="-2058" y="-4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7304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1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1" Type="http://schemas.openxmlformats.org/officeDocument/2006/relationships/tags" Target="tags/tag1.xml"/><Relationship Id="rId70" Type="http://schemas.openxmlformats.org/officeDocument/2006/relationships/tableStyles" Target="tableStyles.xml"/><Relationship Id="rId7" Type="http://schemas.openxmlformats.org/officeDocument/2006/relationships/slide" Target="slides/slide2.xml"/><Relationship Id="rId69" Type="http://schemas.openxmlformats.org/officeDocument/2006/relationships/viewProps" Target="viewProps.xml"/><Relationship Id="rId68" Type="http://schemas.openxmlformats.org/officeDocument/2006/relationships/presProps" Target="presProps.xml"/><Relationship Id="rId67" Type="http://schemas.openxmlformats.org/officeDocument/2006/relationships/handoutMaster" Target="handoutMasters/handoutMaster1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p>
            <a:pPr lvl="0" algn="r" eaLnBrk="1" fontAlgn="base" hangingPunct="1">
              <a:buNone/>
            </a:pPr>
            <a:fld id="{9A0DB2DC-4C9A-4742-B13C-FB6460FD3503}" type="slidenum">
              <a:rPr lang="en-US" altLang="zh-CN" sz="13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z="13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268" name="Rectangle 4"/>
          <p:cNvSpPr>
            <a:spLocks noRo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p>
            <a:pPr lvl="0" algn="r" eaLnBrk="1" fontAlgn="base" hangingPunct="1">
              <a:buNone/>
            </a:pPr>
            <a:fld id="{9A0DB2DC-4C9A-4742-B13C-FB6460FD3503}" type="slidenum">
              <a:rPr lang="en-US" altLang="zh-CN" sz="13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z="13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9048" tIns="49524" rIns="99048" bIns="49524" anchor="b" anchorCtr="0"/>
          <a:p>
            <a:pPr lvl="0" algn="r"/>
            <a:fld id="{9A0DB2DC-4C9A-4742-B13C-FB6460FD3503}" type="slidenum">
              <a:rPr lang="en-US" altLang="zh-CN" sz="1300" dirty="0">
                <a:latin typeface="Arial" panose="020B0604020202020204" pitchFamily="34" charset="0"/>
              </a:rPr>
            </a:fld>
            <a:endParaRPr lang="en-US" altLang="zh-CN" sz="1300" dirty="0">
              <a:latin typeface="Arial" panose="020B0604020202020204" pitchFamily="34" charset="0"/>
            </a:endParaRPr>
          </a:p>
        </p:txBody>
      </p:sp>
      <p:sp>
        <p:nvSpPr>
          <p:cNvPr id="13314" name="Rectangle 2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 anchorCtr="0"/>
          <a:p>
            <a:pPr lvl="0"/>
            <a:endParaRPr lang="zh-CN" altLang="en-US" dirty="0"/>
          </a:p>
        </p:txBody>
      </p:sp>
      <p:sp>
        <p:nvSpPr>
          <p:cNvPr id="163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9048" tIns="49524" rIns="99048" bIns="49524" anchor="b" anchorCtr="0"/>
          <a:p>
            <a:pPr lvl="0" algn="r"/>
            <a:fld id="{9A0DB2DC-4C9A-4742-B13C-FB6460FD3503}" type="slidenum">
              <a:rPr lang="en-US" altLang="zh-CN" sz="1300" dirty="0"/>
            </a:fld>
            <a:endParaRPr lang="en-US" altLang="zh-CN" sz="13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8E7784DA-83C6-4D92-B9EF-50C8BE91C2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2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7168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9048" tIns="49524" rIns="99048" bIns="49524" anchor="b" anchorCtr="0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2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 anchorCtr="0"/>
          <a:p>
            <a:pPr lvl="0"/>
            <a:endParaRPr lang="zh-CN" altLang="en-US" dirty="0"/>
          </a:p>
        </p:txBody>
      </p:sp>
      <p:sp>
        <p:nvSpPr>
          <p:cNvPr id="7680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9048" tIns="49524" rIns="99048" bIns="49524" anchor="b" anchorCtr="0"/>
          <a:p>
            <a:pPr lvl="0" algn="r"/>
            <a:fld id="{9A0DB2DC-4C9A-4742-B13C-FB6460FD3503}" type="slidenum">
              <a:rPr lang="en-US" altLang="zh-CN" sz="1300" dirty="0"/>
            </a:fld>
            <a:endParaRPr lang="en-US" altLang="zh-CN" sz="13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"/>
          <p:cNvSpPr>
            <a:spLocks noChangeArrowheads="1"/>
          </p:cNvSpPr>
          <p:nvPr/>
        </p:nvSpPr>
        <p:spPr bwMode="auto">
          <a:xfrm>
            <a:off x="228600" y="381000"/>
            <a:ext cx="8686800" cy="6048375"/>
          </a:xfrm>
          <a:prstGeom prst="roundRect">
            <a:avLst>
              <a:gd name="adj" fmla="val 7912"/>
            </a:avLst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AutoShape 3"/>
          <p:cNvSpPr>
            <a:spLocks noChangeArrowheads="1"/>
          </p:cNvSpPr>
          <p:nvPr/>
        </p:nvSpPr>
        <p:spPr bwMode="white">
          <a:xfrm>
            <a:off x="327025" y="488950"/>
            <a:ext cx="8435975" cy="4768850"/>
          </a:xfrm>
          <a:prstGeom prst="roundRect">
            <a:avLst>
              <a:gd name="adj" fmla="val 731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AutoShape 4"/>
          <p:cNvSpPr>
            <a:spLocks noChangeArrowheads="1"/>
          </p:cNvSpPr>
          <p:nvPr/>
        </p:nvSpPr>
        <p:spPr bwMode="blackWhite">
          <a:xfrm>
            <a:off x="1371600" y="4500563"/>
            <a:ext cx="6400800" cy="135731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chemeClr val="bg2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500188" y="4751388"/>
            <a:ext cx="614362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CC99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3A7877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Web Programming</a:t>
            </a:r>
            <a:endParaRPr kumimoji="0" lang="en-US" altLang="zh-CN" sz="800" b="1" i="0" u="none" strike="noStrike" kern="1200" cap="none" spc="0" normalizeH="0" baseline="0" noProof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CC99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3A7877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School of Computer Science and Engineering,</a:t>
            </a:r>
            <a:endParaRPr kumimoji="0" lang="en-US" altLang="zh-CN" sz="1400" b="1" i="0" u="none" strike="noStrike" kern="1200" cap="none" spc="0" normalizeH="0" baseline="0" noProof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CC99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3A7877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South China University of Technology</a:t>
            </a:r>
            <a:endParaRPr kumimoji="0" lang="en-US" altLang="zh-CN" sz="1400" b="1" i="0" u="none" strike="noStrike" kern="1200" cap="none" spc="0" normalizeH="0" baseline="0" noProof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102" name="Picture 2" descr="E:\CADGraphics\scut_new_logo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363" y="539750"/>
            <a:ext cx="7191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3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1590678"/>
            <a:ext cx="7772400" cy="2266950"/>
          </a:xfrm>
        </p:spPr>
        <p:txBody>
          <a:bodyPr anchor="ctr" anchorCtr="1"/>
          <a:lstStyle>
            <a:lvl1pPr algn="ctr">
              <a:defRPr sz="4100" i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34150" y="533400"/>
            <a:ext cx="1924050" cy="54102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62000" y="533400"/>
            <a:ext cx="5619750" cy="54102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7696200" cy="11430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62000" y="1905000"/>
            <a:ext cx="7696200" cy="4038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/>
            </a:pP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"/>
          <p:cNvSpPr>
            <a:spLocks noChangeArrowheads="1"/>
          </p:cNvSpPr>
          <p:nvPr/>
        </p:nvSpPr>
        <p:spPr bwMode="auto">
          <a:xfrm>
            <a:off x="228600" y="381000"/>
            <a:ext cx="8686800" cy="6048375"/>
          </a:xfrm>
          <a:prstGeom prst="roundRect">
            <a:avLst>
              <a:gd name="adj" fmla="val 7912"/>
            </a:avLst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123" name="Picture 11" descr="sysu_logo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725" y="22225"/>
            <a:ext cx="2152650" cy="742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3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2266950"/>
          </a:xfrm>
        </p:spPr>
        <p:txBody>
          <a:bodyPr anchor="ctr" anchorCtr="1"/>
          <a:lstStyle>
            <a:lvl1pPr algn="ctr">
              <a:defRPr sz="4100" i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9523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876444" y="4357694"/>
            <a:ext cx="5410200" cy="1905000"/>
          </a:xfrm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 sz="3300"/>
            </a:lvl1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"/>
          <p:cNvSpPr>
            <a:spLocks noChangeArrowheads="1"/>
          </p:cNvSpPr>
          <p:nvPr/>
        </p:nvSpPr>
        <p:spPr bwMode="auto">
          <a:xfrm>
            <a:off x="228600" y="381000"/>
            <a:ext cx="8686800" cy="6048375"/>
          </a:xfrm>
          <a:prstGeom prst="roundRect">
            <a:avLst>
              <a:gd name="adj" fmla="val 7912"/>
            </a:avLst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AutoShape 3"/>
          <p:cNvSpPr>
            <a:spLocks noChangeArrowheads="1"/>
          </p:cNvSpPr>
          <p:nvPr/>
        </p:nvSpPr>
        <p:spPr bwMode="white">
          <a:xfrm>
            <a:off x="327025" y="488950"/>
            <a:ext cx="8435975" cy="4768850"/>
          </a:xfrm>
          <a:prstGeom prst="roundRect">
            <a:avLst>
              <a:gd name="adj" fmla="val 731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AutoShape 4"/>
          <p:cNvSpPr>
            <a:spLocks noChangeArrowheads="1"/>
          </p:cNvSpPr>
          <p:nvPr/>
        </p:nvSpPr>
        <p:spPr bwMode="blackWhite">
          <a:xfrm>
            <a:off x="1371600" y="4500563"/>
            <a:ext cx="6400800" cy="135731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chemeClr val="bg2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500188" y="4751388"/>
            <a:ext cx="614362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CC99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3A7877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Web Programming</a:t>
            </a:r>
            <a:endParaRPr kumimoji="0" lang="en-US" altLang="zh-CN" sz="800" b="1" i="0" u="none" strike="noStrike" kern="1200" cap="none" spc="0" normalizeH="0" baseline="0" noProof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CC99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3A7877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School of Computer Science and Engineering,</a:t>
            </a:r>
            <a:endParaRPr kumimoji="0" lang="en-US" altLang="zh-CN" sz="1400" b="1" i="0" u="none" strike="noStrike" kern="1200" cap="none" spc="0" normalizeH="0" baseline="0" noProof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CC99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3A7877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South China University of Technology</a:t>
            </a:r>
            <a:endParaRPr kumimoji="0" lang="en-US" altLang="zh-CN" sz="1400" b="1" i="0" u="none" strike="noStrike" kern="1200" cap="none" spc="0" normalizeH="0" baseline="0" noProof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150" name="Picture 2" descr="E:\CADGraphics\scut_new_logo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363" y="539750"/>
            <a:ext cx="7191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3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1590678"/>
            <a:ext cx="7772400" cy="2266950"/>
          </a:xfrm>
        </p:spPr>
        <p:txBody>
          <a:bodyPr anchor="ctr" anchorCtr="1"/>
          <a:lstStyle>
            <a:lvl1pPr algn="ctr">
              <a:defRPr sz="4100" i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158" y="1071546"/>
            <a:ext cx="8429684" cy="5429288"/>
          </a:xfrm>
        </p:spPr>
        <p:txBody>
          <a:bodyPr/>
          <a:lstStyle/>
          <a:p>
            <a:pPr lvl="0" fontAlgn="base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1" fontAlgn="base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2" fontAlgn="base"/>
            <a:r>
              <a:rPr lang="zh-CN" altLang="en-US" strike="noStrike" noProof="1" dirty="0" smtClean="0"/>
              <a:t>第三级</a:t>
            </a:r>
            <a:endParaRPr lang="zh-CN" altLang="en-US" strike="noStrike" noProof="1" dirty="0" smtClean="0"/>
          </a:p>
          <a:p>
            <a:pPr lvl="3" fontAlgn="base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4" fontAlgn="base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</p:spTree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4406900"/>
            <a:ext cx="8358246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28596" y="2906713"/>
            <a:ext cx="8358246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28596" y="1905000"/>
            <a:ext cx="4105304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905000"/>
            <a:ext cx="4100542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1" fontAlgn="base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2" fontAlgn="base"/>
            <a:r>
              <a:rPr lang="zh-CN" altLang="en-US" strike="noStrike" noProof="1" dirty="0" smtClean="0"/>
              <a:t>第三级</a:t>
            </a:r>
            <a:endParaRPr lang="zh-CN" altLang="en-US" strike="noStrike" noProof="1" dirty="0" smtClean="0"/>
          </a:p>
          <a:p>
            <a:pPr lvl="3" fontAlgn="base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4" fontAlgn="base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</p:spTree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158" y="1071546"/>
            <a:ext cx="8429684" cy="5429288"/>
          </a:xfrm>
        </p:spPr>
        <p:txBody>
          <a:bodyPr/>
          <a:lstStyle/>
          <a:p>
            <a:pPr lvl="0" fontAlgn="base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1" fontAlgn="base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2" fontAlgn="base"/>
            <a:r>
              <a:rPr lang="zh-CN" altLang="en-US" strike="noStrike" noProof="1" dirty="0" smtClean="0"/>
              <a:t>第三级</a:t>
            </a:r>
            <a:endParaRPr lang="zh-CN" altLang="en-US" strike="noStrike" noProof="1" dirty="0" smtClean="0"/>
          </a:p>
          <a:p>
            <a:pPr lvl="3" fontAlgn="base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4" fontAlgn="base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</p:spTree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34150" y="533400"/>
            <a:ext cx="1924050" cy="54102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62000" y="533400"/>
            <a:ext cx="5619750" cy="54102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7696200" cy="11430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62000" y="1905000"/>
            <a:ext cx="7696200" cy="4038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/>
            </a:pP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"/>
          <p:cNvSpPr>
            <a:spLocks noChangeArrowheads="1"/>
          </p:cNvSpPr>
          <p:nvPr/>
        </p:nvSpPr>
        <p:spPr bwMode="auto">
          <a:xfrm>
            <a:off x="228600" y="381000"/>
            <a:ext cx="8686800" cy="6048375"/>
          </a:xfrm>
          <a:prstGeom prst="roundRect">
            <a:avLst>
              <a:gd name="adj" fmla="val 7912"/>
            </a:avLst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171" name="Picture 11" descr="sysu_logo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725" y="22225"/>
            <a:ext cx="2152650" cy="742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3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2266950"/>
          </a:xfrm>
        </p:spPr>
        <p:txBody>
          <a:bodyPr anchor="ctr" anchorCtr="1"/>
          <a:lstStyle>
            <a:lvl1pPr algn="ctr">
              <a:defRPr sz="4100" i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9523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876444" y="4357694"/>
            <a:ext cx="5410200" cy="1905000"/>
          </a:xfrm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 sz="3300"/>
            </a:lvl1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"/>
          <p:cNvSpPr>
            <a:spLocks noChangeArrowheads="1"/>
          </p:cNvSpPr>
          <p:nvPr/>
        </p:nvSpPr>
        <p:spPr bwMode="auto">
          <a:xfrm>
            <a:off x="228600" y="381000"/>
            <a:ext cx="8686800" cy="6048375"/>
          </a:xfrm>
          <a:prstGeom prst="roundRect">
            <a:avLst>
              <a:gd name="adj" fmla="val 7912"/>
            </a:avLst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AutoShape 3"/>
          <p:cNvSpPr>
            <a:spLocks noChangeArrowheads="1"/>
          </p:cNvSpPr>
          <p:nvPr/>
        </p:nvSpPr>
        <p:spPr bwMode="white">
          <a:xfrm>
            <a:off x="327025" y="488950"/>
            <a:ext cx="8435975" cy="4768850"/>
          </a:xfrm>
          <a:prstGeom prst="roundRect">
            <a:avLst>
              <a:gd name="adj" fmla="val 731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AutoShape 4"/>
          <p:cNvSpPr>
            <a:spLocks noChangeArrowheads="1"/>
          </p:cNvSpPr>
          <p:nvPr/>
        </p:nvSpPr>
        <p:spPr bwMode="blackWhite">
          <a:xfrm>
            <a:off x="1371600" y="4500563"/>
            <a:ext cx="6400800" cy="135731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chemeClr val="bg2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500188" y="4751388"/>
            <a:ext cx="614362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CC99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rgbClr val="3A7877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Web Programming</a:t>
            </a:r>
            <a:endParaRPr kumimoji="0" lang="en-US" altLang="zh-CN" sz="800" b="1" i="0" u="none" strike="noStrike" kern="1200" cap="none" spc="0" normalizeH="0" baseline="0" noProof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CC99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3A7877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School of Computer Science and Engineering,</a:t>
            </a:r>
            <a:endParaRPr kumimoji="0" lang="en-US" altLang="zh-CN" sz="1400" b="1" i="0" u="none" strike="noStrike" kern="1200" cap="none" spc="0" normalizeH="0" baseline="0" noProof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CC99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3A7877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South China University of Technology</a:t>
            </a:r>
            <a:endParaRPr kumimoji="0" lang="en-US" altLang="zh-CN" sz="1400" b="1" i="0" u="none" strike="noStrike" kern="1200" cap="none" spc="0" normalizeH="0" baseline="0" noProof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198" name="Picture 2" descr="E:\CADGraphics\scut_new_logo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363" y="539750"/>
            <a:ext cx="719137" cy="72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3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1590678"/>
            <a:ext cx="7772400" cy="2266950"/>
          </a:xfrm>
        </p:spPr>
        <p:txBody>
          <a:bodyPr anchor="ctr" anchorCtr="1"/>
          <a:lstStyle>
            <a:lvl1pPr algn="ctr">
              <a:defRPr sz="4100" i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158" y="1071546"/>
            <a:ext cx="8429684" cy="5429288"/>
          </a:xfrm>
        </p:spPr>
        <p:txBody>
          <a:bodyPr/>
          <a:lstStyle/>
          <a:p>
            <a:pPr lvl="0" fontAlgn="base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1" fontAlgn="base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2" fontAlgn="base"/>
            <a:r>
              <a:rPr lang="zh-CN" altLang="en-US" strike="noStrike" noProof="1" dirty="0" smtClean="0"/>
              <a:t>第三级</a:t>
            </a:r>
            <a:endParaRPr lang="zh-CN" altLang="en-US" strike="noStrike" noProof="1" dirty="0" smtClean="0"/>
          </a:p>
          <a:p>
            <a:pPr lvl="3" fontAlgn="base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4" fontAlgn="base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</p:spTree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4406900"/>
            <a:ext cx="8358246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28596" y="2906713"/>
            <a:ext cx="8358246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4406900"/>
            <a:ext cx="8358246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28596" y="2906713"/>
            <a:ext cx="8358246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28596" y="1905000"/>
            <a:ext cx="4105304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905000"/>
            <a:ext cx="4100542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1" fontAlgn="base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2" fontAlgn="base"/>
            <a:r>
              <a:rPr lang="zh-CN" altLang="en-US" strike="noStrike" noProof="1" dirty="0" smtClean="0"/>
              <a:t>第三级</a:t>
            </a:r>
            <a:endParaRPr lang="zh-CN" altLang="en-US" strike="noStrike" noProof="1" dirty="0" smtClean="0"/>
          </a:p>
          <a:p>
            <a:pPr lvl="3" fontAlgn="base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4" fontAlgn="base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</p:spTree>
  </p:cSld>
  <p:clrMapOvr>
    <a:masterClrMapping/>
  </p:clrMapOvr>
  <p:transition spd="slow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34150" y="533400"/>
            <a:ext cx="1924050" cy="54102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62000" y="533400"/>
            <a:ext cx="5619750" cy="54102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7696200" cy="11430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62000" y="1905000"/>
            <a:ext cx="7696200" cy="4038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/>
            </a:pP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"/>
          <p:cNvSpPr>
            <a:spLocks noChangeArrowheads="1"/>
          </p:cNvSpPr>
          <p:nvPr/>
        </p:nvSpPr>
        <p:spPr bwMode="auto">
          <a:xfrm>
            <a:off x="228600" y="381000"/>
            <a:ext cx="8686800" cy="6048375"/>
          </a:xfrm>
          <a:prstGeom prst="roundRect">
            <a:avLst>
              <a:gd name="adj" fmla="val 7912"/>
            </a:avLst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219" name="Picture 11" descr="sysu_logo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725" y="22225"/>
            <a:ext cx="2152650" cy="742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3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836613"/>
            <a:ext cx="7772400" cy="2266950"/>
          </a:xfrm>
        </p:spPr>
        <p:txBody>
          <a:bodyPr anchor="ctr" anchorCtr="1"/>
          <a:lstStyle>
            <a:lvl1pPr algn="ctr">
              <a:defRPr sz="4100" i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9523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876444" y="4357694"/>
            <a:ext cx="5410200" cy="1905000"/>
          </a:xfrm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 sz="3300"/>
            </a:lvl1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28596" y="1905000"/>
            <a:ext cx="4105304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905000"/>
            <a:ext cx="4100542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1" fontAlgn="base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2" fontAlgn="base"/>
            <a:r>
              <a:rPr lang="zh-CN" altLang="en-US" strike="noStrike" noProof="1" dirty="0" smtClean="0"/>
              <a:t>第三级</a:t>
            </a:r>
            <a:endParaRPr lang="zh-CN" altLang="en-US" strike="noStrike" noProof="1" dirty="0" smtClean="0"/>
          </a:p>
          <a:p>
            <a:pPr lvl="3" fontAlgn="base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4" fontAlgn="base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4" Type="http://schemas.openxmlformats.org/officeDocument/2006/relationships/theme" Target="../theme/theme3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357188" y="141288"/>
            <a:ext cx="8429625" cy="64293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357188" y="928688"/>
            <a:ext cx="8429625" cy="5572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cxnSp>
        <p:nvCxnSpPr>
          <p:cNvPr id="21" name="直接连接符 20"/>
          <p:cNvCxnSpPr/>
          <p:nvPr/>
        </p:nvCxnSpPr>
        <p:spPr>
          <a:xfrm>
            <a:off x="357188" y="855663"/>
            <a:ext cx="8429625" cy="1588"/>
          </a:xfrm>
          <a:prstGeom prst="line">
            <a:avLst/>
          </a:prstGeom>
          <a:ln w="3810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Box 26"/>
          <p:cNvSpPr txBox="1">
            <a:spLocks noChangeArrowheads="1"/>
          </p:cNvSpPr>
          <p:nvPr/>
        </p:nvSpPr>
        <p:spPr bwMode="auto">
          <a:xfrm>
            <a:off x="4429125" y="71438"/>
            <a:ext cx="4429125" cy="2603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100" b="1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MVC</a:t>
            </a:r>
            <a:r>
              <a:rPr lang="zh-CN" altLang="en-US" sz="1100" b="1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设计</a:t>
            </a:r>
            <a:endParaRPr kumimoji="0" lang="zh-CN" altLang="en-US" sz="1100" b="0" i="1" u="none" strike="noStrike" kern="1200" cap="none" spc="0" normalizeH="0" baseline="0" noProof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Rectangle 4"/>
          <p:cNvSpPr txBox="1"/>
          <p:nvPr/>
        </p:nvSpPr>
        <p:spPr>
          <a:xfrm>
            <a:off x="6515100" y="6615113"/>
            <a:ext cx="20574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/>
            <a:fld id="{9A0DB2DC-4C9A-4742-B13C-FB6460FD3503}" type="slidenum">
              <a:rPr lang="en-US" altLang="zh-CN" sz="1000" b="1" dirty="0">
                <a:solidFill>
                  <a:srgbClr val="3A7877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r>
              <a:rPr lang="en-US" altLang="zh-CN" sz="1000" b="1" dirty="0">
                <a:solidFill>
                  <a:srgbClr val="3A787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/ 38</a:t>
            </a:r>
            <a:endParaRPr lang="en-US" altLang="zh-CN" sz="1000" b="1" dirty="0">
              <a:solidFill>
                <a:srgbClr val="3A7877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714375" y="6615113"/>
            <a:ext cx="20574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lvl1pPr algn="ctr">
              <a:defRPr sz="1000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AB06EE1-8219-4B61-BF0F-6E77D6F1ED18}" type="datetime4">
              <a:rPr kumimoji="0" lang="en-US" altLang="zh-CN" sz="1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16238" y="6615113"/>
            <a:ext cx="4176713" cy="242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South China University of Technology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slow"/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357188" y="141288"/>
            <a:ext cx="8429625" cy="64293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Rectangle 3"/>
          <p:cNvSpPr>
            <a:spLocks noGrp="1"/>
          </p:cNvSpPr>
          <p:nvPr>
            <p:ph type="body"/>
          </p:nvPr>
        </p:nvSpPr>
        <p:spPr>
          <a:xfrm>
            <a:off x="357188" y="928688"/>
            <a:ext cx="8429625" cy="5572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cxnSp>
        <p:nvCxnSpPr>
          <p:cNvPr id="21" name="直接连接符 20"/>
          <p:cNvCxnSpPr/>
          <p:nvPr/>
        </p:nvCxnSpPr>
        <p:spPr>
          <a:xfrm>
            <a:off x="357188" y="855663"/>
            <a:ext cx="8429625" cy="1588"/>
          </a:xfrm>
          <a:prstGeom prst="line">
            <a:avLst/>
          </a:prstGeom>
          <a:ln w="3810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Box 26"/>
          <p:cNvSpPr txBox="1">
            <a:spLocks noChangeArrowheads="1"/>
          </p:cNvSpPr>
          <p:nvPr/>
        </p:nvSpPr>
        <p:spPr bwMode="auto">
          <a:xfrm>
            <a:off x="4429125" y="71438"/>
            <a:ext cx="4429125" cy="2603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100" b="1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MVC</a:t>
            </a:r>
            <a:r>
              <a:rPr lang="zh-CN" altLang="en-US" sz="1100" b="1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设计</a:t>
            </a:r>
            <a:endParaRPr kumimoji="0" lang="zh-CN" altLang="en-US" sz="1100" b="0" i="1" u="none" strike="noStrike" kern="1200" cap="none" spc="0" normalizeH="0" baseline="0" noProof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4" name="Rectangle 4"/>
          <p:cNvSpPr txBox="1"/>
          <p:nvPr/>
        </p:nvSpPr>
        <p:spPr>
          <a:xfrm>
            <a:off x="6515100" y="6615113"/>
            <a:ext cx="20574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/>
            <a:fld id="{9A0DB2DC-4C9A-4742-B13C-FB6460FD3503}" type="slidenum">
              <a:rPr lang="en-US" altLang="zh-CN" sz="1000" b="1" dirty="0">
                <a:solidFill>
                  <a:srgbClr val="3A7877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r>
              <a:rPr lang="en-US" altLang="zh-CN" sz="1000" b="1" dirty="0">
                <a:solidFill>
                  <a:srgbClr val="3A787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/ 38</a:t>
            </a:r>
            <a:endParaRPr lang="en-US" altLang="zh-CN" sz="1000" b="1" dirty="0">
              <a:solidFill>
                <a:srgbClr val="3A7877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714375" y="6615113"/>
            <a:ext cx="20574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lvl1pPr algn="ctr">
              <a:defRPr sz="1000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AB06EE1-8219-4B61-BF0F-6E77D6F1ED18}" type="datetime4">
              <a:rPr kumimoji="0" lang="en-US" altLang="zh-CN" sz="1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16238" y="6615113"/>
            <a:ext cx="4176713" cy="242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South China University of Technology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ransition spd="slow"/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/>
          </p:cNvSpPr>
          <p:nvPr>
            <p:ph type="title"/>
          </p:nvPr>
        </p:nvSpPr>
        <p:spPr>
          <a:xfrm>
            <a:off x="357188" y="141288"/>
            <a:ext cx="8429625" cy="64293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075" name="Rectangle 3"/>
          <p:cNvSpPr>
            <a:spLocks noGrp="1"/>
          </p:cNvSpPr>
          <p:nvPr>
            <p:ph type="body"/>
          </p:nvPr>
        </p:nvSpPr>
        <p:spPr>
          <a:xfrm>
            <a:off x="357188" y="928688"/>
            <a:ext cx="8429625" cy="5572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cxnSp>
        <p:nvCxnSpPr>
          <p:cNvPr id="21" name="直接连接符 20"/>
          <p:cNvCxnSpPr/>
          <p:nvPr/>
        </p:nvCxnSpPr>
        <p:spPr>
          <a:xfrm>
            <a:off x="357188" y="855663"/>
            <a:ext cx="8429625" cy="1588"/>
          </a:xfrm>
          <a:prstGeom prst="line">
            <a:avLst/>
          </a:prstGeom>
          <a:ln w="3810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Box 26"/>
          <p:cNvSpPr txBox="1">
            <a:spLocks noChangeArrowheads="1"/>
          </p:cNvSpPr>
          <p:nvPr/>
        </p:nvSpPr>
        <p:spPr bwMode="auto">
          <a:xfrm>
            <a:off x="4429125" y="71438"/>
            <a:ext cx="4429125" cy="2603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100" b="1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MVC</a:t>
            </a:r>
            <a:r>
              <a:rPr lang="zh-CN" altLang="en-US" sz="1100" b="1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设计</a:t>
            </a:r>
            <a:endParaRPr kumimoji="0" lang="zh-CN" altLang="en-US" sz="1100" b="0" i="1" u="none" strike="noStrike" kern="1200" cap="none" spc="0" normalizeH="0" baseline="0" noProof="0" smtClean="0">
              <a:ln>
                <a:noFill/>
              </a:ln>
              <a:solidFill>
                <a:srgbClr val="3A7877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8" name="Rectangle 4"/>
          <p:cNvSpPr txBox="1"/>
          <p:nvPr/>
        </p:nvSpPr>
        <p:spPr>
          <a:xfrm>
            <a:off x="6515100" y="6615113"/>
            <a:ext cx="20574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ctr"/>
            <a:fld id="{9A0DB2DC-4C9A-4742-B13C-FB6460FD3503}" type="slidenum">
              <a:rPr lang="en-US" altLang="zh-CN" sz="1000" b="1" dirty="0">
                <a:solidFill>
                  <a:srgbClr val="3A7877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r>
              <a:rPr lang="en-US" altLang="zh-CN" sz="1000" b="1" dirty="0">
                <a:solidFill>
                  <a:srgbClr val="3A787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/ 38</a:t>
            </a:r>
            <a:endParaRPr lang="en-US" altLang="zh-CN" sz="1000" b="1" dirty="0">
              <a:solidFill>
                <a:srgbClr val="3A7877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714375" y="6615113"/>
            <a:ext cx="20574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lvl1pPr algn="ctr">
              <a:defRPr sz="1000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AB06EE1-8219-4B61-BF0F-6E77D6F1ED18}" type="datetime4">
              <a:rPr kumimoji="0" lang="en-US" altLang="zh-CN" sz="1000" b="1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16238" y="6615113"/>
            <a:ext cx="4176713" cy="242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South China University of Technology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transition spd="slow"/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0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2.png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33.png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34.png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35.png"/><Relationship Id="rId1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32.xml"/><Relationship Id="rId2" Type="http://schemas.openxmlformats.org/officeDocument/2006/relationships/image" Target="../media/image42.emf"/><Relationship Id="rId1" Type="http://schemas.openxmlformats.org/officeDocument/2006/relationships/oleObject" Target="../embeddings/oleObject2.bin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image" Target="../media/image43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2.xml"/><Relationship Id="rId1" Type="http://schemas.openxmlformats.org/officeDocument/2006/relationships/image" Target="../media/image44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32.xml"/><Relationship Id="rId2" Type="http://schemas.openxmlformats.org/officeDocument/2006/relationships/image" Target="../media/image45.emf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Rectangle 2"/>
          <p:cNvSpPr>
            <a:spLocks noGrp="1"/>
          </p:cNvSpPr>
          <p:nvPr>
            <p:ph type="ctrTitle"/>
          </p:nvPr>
        </p:nvSpPr>
        <p:spPr>
          <a:xfrm>
            <a:off x="685800" y="1590675"/>
            <a:ext cx="5286375" cy="2266950"/>
          </a:xfrm>
          <a:ln/>
        </p:spPr>
        <p:txBody>
          <a:bodyPr vert="horz" wrap="square" lIns="91440" tIns="45720" rIns="91440" bIns="45720" anchor="ctr" anchorCtr="1"/>
          <a:p>
            <a:pPr eaLnBrk="1" hangingPunct="1">
              <a:buClrTx/>
              <a:buSzTx/>
              <a:buFontTx/>
            </a:pPr>
            <a:r>
              <a:rPr lang="fr-FR" altLang="zh-CN" i="0" dirty="0">
                <a:latin typeface="+mj-lt"/>
                <a:ea typeface="+mj-ea"/>
                <a:cs typeface="+mj-cs"/>
              </a:rPr>
              <a:t>Lecture 1</a:t>
            </a:r>
            <a:r>
              <a:rPr lang="en-US" altLang="fr-FR" i="0" dirty="0">
                <a:latin typeface="+mj-lt"/>
                <a:ea typeface="+mj-ea"/>
                <a:cs typeface="+mj-cs"/>
              </a:rPr>
              <a:t>8</a:t>
            </a:r>
            <a:r>
              <a:rPr lang="fr-FR" altLang="zh-CN" i="0" dirty="0">
                <a:latin typeface="+mj-lt"/>
                <a:ea typeface="+mj-ea"/>
                <a:cs typeface="+mj-cs"/>
              </a:rPr>
              <a:t> </a:t>
            </a:r>
            <a:endParaRPr lang="en-US" altLang="zh-CN" i="0" dirty="0">
              <a:latin typeface="+mj-lt"/>
              <a:ea typeface="+mj-ea"/>
              <a:cs typeface="+mj-cs"/>
            </a:endParaRPr>
          </a:p>
        </p:txBody>
      </p:sp>
      <p:pic>
        <p:nvPicPr>
          <p:cNvPr id="1229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3488" y="2481263"/>
            <a:ext cx="3009900" cy="485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4-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0"/>
            <a:ext cx="9180513" cy="688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5" descr="2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9288"/>
            <a:ext cx="1311275" cy="2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圆角矩形 44"/>
          <p:cNvSpPr/>
          <p:nvPr/>
        </p:nvSpPr>
        <p:spPr bwMode="auto">
          <a:xfrm>
            <a:off x="4232275" y="2381250"/>
            <a:ext cx="1778000" cy="92392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altLang="zh-CN" dirty="0"/>
              <a:t>PHPStorm</a:t>
            </a:r>
            <a:endParaRPr lang="zh-CN" altLang="en-US" dirty="0"/>
          </a:p>
        </p:txBody>
      </p:sp>
      <p:pic>
        <p:nvPicPr>
          <p:cNvPr id="7173" name="Picture 3" descr="4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550" y="-3175"/>
            <a:ext cx="190500" cy="652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4" descr="4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8" y="6505575"/>
            <a:ext cx="204787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296541" y="254286"/>
            <a:ext cx="59959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sz="36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架构介绍</a:t>
            </a:r>
            <a:endParaRPr lang="zh-CN" altLang="en-US" sz="3600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77" name="矩形 23"/>
          <p:cNvSpPr>
            <a:spLocks noChangeArrowheads="1"/>
          </p:cNvSpPr>
          <p:nvPr/>
        </p:nvSpPr>
        <p:spPr bwMode="auto">
          <a:xfrm>
            <a:off x="3959225" y="1123950"/>
            <a:ext cx="2865438" cy="5489575"/>
          </a:xfrm>
          <a:prstGeom prst="rect">
            <a:avLst/>
          </a:prstGeom>
          <a:noFill/>
          <a:ln w="22225" algn="ctr">
            <a:solidFill>
              <a:schemeClr val="tx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zh-CN" altLang="en-US" b="1"/>
              <a:t>开发工具</a:t>
            </a:r>
            <a:endParaRPr lang="zh-CN" altLang="en-US" b="1"/>
          </a:p>
        </p:txBody>
      </p:sp>
      <p:sp>
        <p:nvSpPr>
          <p:cNvPr id="7178" name="矩形 24"/>
          <p:cNvSpPr>
            <a:spLocks noChangeArrowheads="1"/>
          </p:cNvSpPr>
          <p:nvPr/>
        </p:nvSpPr>
        <p:spPr bwMode="auto">
          <a:xfrm>
            <a:off x="6948488" y="3659188"/>
            <a:ext cx="1684337" cy="2954337"/>
          </a:xfrm>
          <a:prstGeom prst="rect">
            <a:avLst/>
          </a:prstGeom>
          <a:noFill/>
          <a:ln w="22225" algn="ctr">
            <a:solidFill>
              <a:schemeClr val="tx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zh-CN" altLang="en-US"/>
              <a:t>数据库连接</a:t>
            </a:r>
            <a:endParaRPr lang="zh-CN" altLang="en-US"/>
          </a:p>
        </p:txBody>
      </p:sp>
      <p:sp>
        <p:nvSpPr>
          <p:cNvPr id="7179" name="矩形 25"/>
          <p:cNvSpPr>
            <a:spLocks noChangeArrowheads="1"/>
          </p:cNvSpPr>
          <p:nvPr/>
        </p:nvSpPr>
        <p:spPr bwMode="auto">
          <a:xfrm>
            <a:off x="7381875" y="906463"/>
            <a:ext cx="1250950" cy="2628900"/>
          </a:xfrm>
          <a:prstGeom prst="rect">
            <a:avLst/>
          </a:prstGeom>
          <a:noFill/>
          <a:ln w="22225" algn="ctr">
            <a:solidFill>
              <a:schemeClr val="tx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zh-CN" altLang="en-US"/>
              <a:t>数据库</a:t>
            </a:r>
            <a:endParaRPr lang="zh-CN" altLang="en-US"/>
          </a:p>
        </p:txBody>
      </p:sp>
      <p:grpSp>
        <p:nvGrpSpPr>
          <p:cNvPr id="7180" name="组合 147"/>
          <p:cNvGrpSpPr/>
          <p:nvPr/>
        </p:nvGrpSpPr>
        <p:grpSpPr bwMode="auto">
          <a:xfrm>
            <a:off x="388938" y="1446213"/>
            <a:ext cx="1204912" cy="2106612"/>
            <a:chOff x="669924" y="1196655"/>
            <a:chExt cx="1177925" cy="2106280"/>
          </a:xfrm>
        </p:grpSpPr>
        <p:sp>
          <p:nvSpPr>
            <p:cNvPr id="7235" name="矩形 1"/>
            <p:cNvSpPr>
              <a:spLocks noChangeArrowheads="1"/>
            </p:cNvSpPr>
            <p:nvPr/>
          </p:nvSpPr>
          <p:spPr bwMode="auto">
            <a:xfrm>
              <a:off x="669924" y="1196655"/>
              <a:ext cx="1177925" cy="2106280"/>
            </a:xfrm>
            <a:prstGeom prst="rect">
              <a:avLst/>
            </a:prstGeom>
            <a:noFill/>
            <a:ln w="22225" algn="ctr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/>
              <a:r>
                <a:rPr lang="zh-CN" altLang="en-US"/>
                <a:t>浏览器</a:t>
              </a:r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 bwMode="auto">
            <a:xfrm>
              <a:off x="749073" y="2142656"/>
              <a:ext cx="1019628" cy="45712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altLang="zh-CN" dirty="0"/>
                <a:t>Chrome</a:t>
              </a:r>
              <a:endParaRPr lang="zh-CN" altLang="en-US" dirty="0"/>
            </a:p>
          </p:txBody>
        </p:sp>
        <p:sp>
          <p:nvSpPr>
            <p:cNvPr id="29" name="圆角矩形 28"/>
            <p:cNvSpPr/>
            <p:nvPr/>
          </p:nvSpPr>
          <p:spPr bwMode="auto">
            <a:xfrm>
              <a:off x="749073" y="1585531"/>
              <a:ext cx="1019628" cy="45712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altLang="zh-CN" dirty="0"/>
                <a:t>IE</a:t>
              </a:r>
              <a:endParaRPr lang="zh-CN" altLang="en-US" dirty="0"/>
            </a:p>
          </p:txBody>
        </p:sp>
        <p:sp>
          <p:nvSpPr>
            <p:cNvPr id="7238" name="圆角矩形 29"/>
            <p:cNvSpPr>
              <a:spLocks noChangeArrowheads="1"/>
            </p:cNvSpPr>
            <p:nvPr/>
          </p:nvSpPr>
          <p:spPr bwMode="auto">
            <a:xfrm>
              <a:off x="749296" y="2703513"/>
              <a:ext cx="1019175" cy="457200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 w="9525" algn="ctr">
              <a:solidFill>
                <a:schemeClr val="tx1"/>
              </a:solidFill>
              <a:round/>
            </a:ln>
          </p:spPr>
          <p:txBody>
            <a:bodyPr anchor="ctr"/>
            <a:lstStyle/>
            <a:p>
              <a:pPr algn="ctr"/>
              <a:r>
                <a:rPr lang="en-US" altLang="zh-CN" dirty="0"/>
                <a:t>Firefox</a:t>
              </a:r>
              <a:endParaRPr lang="zh-CN" altLang="en-US" dirty="0"/>
            </a:p>
          </p:txBody>
        </p:sp>
      </p:grpSp>
      <p:sp>
        <p:nvSpPr>
          <p:cNvPr id="7181" name="椭圆 5"/>
          <p:cNvSpPr>
            <a:spLocks noChangeArrowheads="1"/>
          </p:cNvSpPr>
          <p:nvPr/>
        </p:nvSpPr>
        <p:spPr bwMode="auto">
          <a:xfrm>
            <a:off x="3300413" y="1371600"/>
            <a:ext cx="461962" cy="104457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anchor="ctr"/>
          <a:lstStyle/>
          <a:p>
            <a:pPr algn="ctr"/>
            <a:r>
              <a:rPr lang="en-US" altLang="zh-CN"/>
              <a:t>HTML</a:t>
            </a:r>
            <a:endParaRPr lang="zh-CN" altLang="en-US"/>
          </a:p>
        </p:txBody>
      </p:sp>
      <p:sp>
        <p:nvSpPr>
          <p:cNvPr id="7182" name="椭圆 37"/>
          <p:cNvSpPr>
            <a:spLocks noChangeArrowheads="1"/>
          </p:cNvSpPr>
          <p:nvPr/>
        </p:nvSpPr>
        <p:spPr bwMode="auto">
          <a:xfrm>
            <a:off x="3300413" y="2644775"/>
            <a:ext cx="461962" cy="9144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anchor="ctr"/>
          <a:lstStyle/>
          <a:p>
            <a:pPr algn="ctr"/>
            <a:r>
              <a:rPr lang="en-US" altLang="zh-CN"/>
              <a:t>CSS</a:t>
            </a:r>
            <a:endParaRPr lang="zh-CN" altLang="en-US"/>
          </a:p>
        </p:txBody>
      </p:sp>
      <p:sp>
        <p:nvSpPr>
          <p:cNvPr id="7183" name="椭圆 38"/>
          <p:cNvSpPr>
            <a:spLocks noChangeArrowheads="1"/>
          </p:cNvSpPr>
          <p:nvPr/>
        </p:nvSpPr>
        <p:spPr bwMode="auto">
          <a:xfrm>
            <a:off x="3300413" y="3883025"/>
            <a:ext cx="461962" cy="26924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anchor="ctr"/>
          <a:lstStyle/>
          <a:p>
            <a:pPr algn="ctr"/>
            <a:r>
              <a:rPr lang="en-US" altLang="zh-CN"/>
              <a:t>JavaScript</a:t>
            </a:r>
            <a:endParaRPr lang="zh-CN" altLang="en-US"/>
          </a:p>
        </p:txBody>
      </p:sp>
      <p:sp>
        <p:nvSpPr>
          <p:cNvPr id="7184" name="圆角矩形 39"/>
          <p:cNvSpPr>
            <a:spLocks noChangeArrowheads="1"/>
          </p:cNvSpPr>
          <p:nvPr/>
        </p:nvSpPr>
        <p:spPr bwMode="auto">
          <a:xfrm>
            <a:off x="4441825" y="4724400"/>
            <a:ext cx="1019175" cy="457200"/>
          </a:xfrm>
          <a:prstGeom prst="roundRect">
            <a:avLst>
              <a:gd name="adj" fmla="val 16667"/>
            </a:avLst>
          </a:prstGeom>
          <a:solidFill>
            <a:srgbClr val="A86ED4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/>
              <a:t>Eclipse</a:t>
            </a:r>
            <a:endParaRPr lang="zh-CN" altLang="en-US"/>
          </a:p>
        </p:txBody>
      </p:sp>
      <p:sp>
        <p:nvSpPr>
          <p:cNvPr id="7185" name="圆角矩形 40"/>
          <p:cNvSpPr>
            <a:spLocks noChangeArrowheads="1"/>
          </p:cNvSpPr>
          <p:nvPr/>
        </p:nvSpPr>
        <p:spPr bwMode="auto">
          <a:xfrm>
            <a:off x="4413250" y="5654675"/>
            <a:ext cx="1019175" cy="609600"/>
          </a:xfrm>
          <a:prstGeom prst="roundRect">
            <a:avLst>
              <a:gd name="adj" fmla="val 16667"/>
            </a:avLst>
          </a:prstGeom>
          <a:solidFill>
            <a:srgbClr val="5186C7"/>
          </a:solidFill>
          <a:ln w="9525" algn="ctr">
            <a:solidFill>
              <a:schemeClr val="tx1"/>
            </a:solidFill>
            <a:round/>
          </a:ln>
        </p:spPr>
        <p:txBody>
          <a:bodyPr anchor="ctr"/>
          <a:lstStyle/>
          <a:p>
            <a:pPr algn="ctr"/>
            <a:r>
              <a:rPr lang="en-US" altLang="zh-CN"/>
              <a:t>Visual Studio</a:t>
            </a:r>
            <a:endParaRPr lang="zh-CN" altLang="en-US"/>
          </a:p>
        </p:txBody>
      </p:sp>
      <p:sp>
        <p:nvSpPr>
          <p:cNvPr id="42" name="圆角矩形 41"/>
          <p:cNvSpPr/>
          <p:nvPr/>
        </p:nvSpPr>
        <p:spPr bwMode="auto">
          <a:xfrm>
            <a:off x="4346575" y="2806700"/>
            <a:ext cx="1384300" cy="33337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altLang="zh-CN" dirty="0"/>
              <a:t>WebStorm</a:t>
            </a:r>
            <a:endParaRPr lang="zh-CN" altLang="en-US" dirty="0"/>
          </a:p>
        </p:txBody>
      </p:sp>
      <p:sp>
        <p:nvSpPr>
          <p:cNvPr id="7187" name="圆角矩形 42"/>
          <p:cNvSpPr>
            <a:spLocks noChangeArrowheads="1"/>
          </p:cNvSpPr>
          <p:nvPr/>
        </p:nvSpPr>
        <p:spPr bwMode="auto">
          <a:xfrm>
            <a:off x="4138613" y="1571625"/>
            <a:ext cx="1719262" cy="457200"/>
          </a:xfrm>
          <a:prstGeom prst="roundRect">
            <a:avLst>
              <a:gd name="adj" fmla="val 16667"/>
            </a:avLst>
          </a:prstGeom>
          <a:solidFill>
            <a:srgbClr val="A2D668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/>
              <a:t>DreamWaever</a:t>
            </a:r>
            <a:endParaRPr lang="zh-CN" altLang="en-US"/>
          </a:p>
        </p:txBody>
      </p:sp>
      <p:sp>
        <p:nvSpPr>
          <p:cNvPr id="7188" name="圆角矩形 43"/>
          <p:cNvSpPr>
            <a:spLocks noChangeArrowheads="1"/>
          </p:cNvSpPr>
          <p:nvPr/>
        </p:nvSpPr>
        <p:spPr bwMode="auto">
          <a:xfrm>
            <a:off x="4284345" y="3406775"/>
            <a:ext cx="1684655" cy="457200"/>
          </a:xfrm>
          <a:prstGeom prst="roundRect">
            <a:avLst>
              <a:gd name="adj" fmla="val 16667"/>
            </a:avLst>
          </a:prstGeom>
          <a:solidFill>
            <a:srgbClr val="6BEE4C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/>
              <a:t>Zend Studio</a:t>
            </a:r>
            <a:endParaRPr lang="zh-CN" altLang="en-US"/>
          </a:p>
        </p:txBody>
      </p:sp>
      <p:sp>
        <p:nvSpPr>
          <p:cNvPr id="7190" name="圆角矩形 46"/>
          <p:cNvSpPr>
            <a:spLocks noChangeArrowheads="1"/>
          </p:cNvSpPr>
          <p:nvPr/>
        </p:nvSpPr>
        <p:spPr bwMode="auto">
          <a:xfrm>
            <a:off x="7017068" y="5710238"/>
            <a:ext cx="1408112" cy="696912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 sz="1600"/>
              <a:t>Entity</a:t>
            </a:r>
            <a:endParaRPr lang="en-US" altLang="zh-CN" sz="1600"/>
          </a:p>
          <a:p>
            <a:pPr algn="ctr"/>
            <a:r>
              <a:rPr lang="en-US" altLang="zh-CN" sz="1600"/>
              <a:t>Framework</a:t>
            </a:r>
            <a:endParaRPr lang="zh-CN" altLang="en-US" sz="1600"/>
          </a:p>
        </p:txBody>
      </p:sp>
      <p:sp>
        <p:nvSpPr>
          <p:cNvPr id="7191" name="圆角矩形 47"/>
          <p:cNvSpPr>
            <a:spLocks noChangeArrowheads="1"/>
          </p:cNvSpPr>
          <p:nvPr/>
        </p:nvSpPr>
        <p:spPr bwMode="auto">
          <a:xfrm>
            <a:off x="7504113" y="2951163"/>
            <a:ext cx="1019175" cy="457200"/>
          </a:xfrm>
          <a:prstGeom prst="roundRect">
            <a:avLst>
              <a:gd name="adj" fmla="val 16667"/>
            </a:avLst>
          </a:prstGeom>
          <a:solidFill>
            <a:srgbClr val="4393D5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/>
              <a:t>MySQL</a:t>
            </a:r>
            <a:endParaRPr lang="zh-CN" altLang="en-US"/>
          </a:p>
        </p:txBody>
      </p:sp>
      <p:sp>
        <p:nvSpPr>
          <p:cNvPr id="49" name="圆角矩形 48"/>
          <p:cNvSpPr/>
          <p:nvPr/>
        </p:nvSpPr>
        <p:spPr bwMode="auto">
          <a:xfrm>
            <a:off x="7504113" y="2033588"/>
            <a:ext cx="1019175" cy="706437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altLang="zh-CN" dirty="0"/>
              <a:t>SQL Server</a:t>
            </a:r>
            <a:endParaRPr lang="zh-CN" altLang="en-US" dirty="0"/>
          </a:p>
        </p:txBody>
      </p:sp>
      <p:sp>
        <p:nvSpPr>
          <p:cNvPr id="7193" name="圆角矩形 49"/>
          <p:cNvSpPr>
            <a:spLocks noChangeArrowheads="1"/>
          </p:cNvSpPr>
          <p:nvPr/>
        </p:nvSpPr>
        <p:spPr bwMode="auto">
          <a:xfrm>
            <a:off x="7504113" y="1362075"/>
            <a:ext cx="1019175" cy="457200"/>
          </a:xfrm>
          <a:prstGeom prst="roundRect">
            <a:avLst>
              <a:gd name="adj" fmla="val 16667"/>
            </a:avLst>
          </a:prstGeom>
          <a:solidFill>
            <a:srgbClr val="FF4B4B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/>
              <a:t>Oracle</a:t>
            </a:r>
            <a:endParaRPr lang="zh-CN" altLang="en-US"/>
          </a:p>
        </p:txBody>
      </p:sp>
      <p:sp>
        <p:nvSpPr>
          <p:cNvPr id="7196" name="矩形 22"/>
          <p:cNvSpPr>
            <a:spLocks noChangeArrowheads="1"/>
          </p:cNvSpPr>
          <p:nvPr/>
        </p:nvSpPr>
        <p:spPr bwMode="auto">
          <a:xfrm>
            <a:off x="1714500" y="1450975"/>
            <a:ext cx="1309688" cy="4708525"/>
          </a:xfrm>
          <a:prstGeom prst="rect">
            <a:avLst/>
          </a:prstGeom>
          <a:noFill/>
          <a:ln w="22225" algn="ctr">
            <a:solidFill>
              <a:schemeClr val="tx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zh-CN" altLang="en-US"/>
              <a:t>应用</a:t>
            </a:r>
            <a:endParaRPr lang="en-US" altLang="zh-CN"/>
          </a:p>
          <a:p>
            <a:r>
              <a:rPr lang="zh-CN" altLang="en-US"/>
              <a:t>服务器</a:t>
            </a:r>
            <a:endParaRPr lang="zh-CN" altLang="en-US"/>
          </a:p>
        </p:txBody>
      </p:sp>
      <p:sp>
        <p:nvSpPr>
          <p:cNvPr id="7197" name="圆角矩形 30"/>
          <p:cNvSpPr>
            <a:spLocks noChangeArrowheads="1"/>
          </p:cNvSpPr>
          <p:nvPr/>
        </p:nvSpPr>
        <p:spPr bwMode="auto">
          <a:xfrm>
            <a:off x="1811338" y="2181225"/>
            <a:ext cx="1114425" cy="820738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/>
              <a:t>Tomcat</a:t>
            </a:r>
            <a:endParaRPr lang="zh-CN" altLang="en-US"/>
          </a:p>
        </p:txBody>
      </p:sp>
      <p:sp>
        <p:nvSpPr>
          <p:cNvPr id="34" name="圆角矩形 33"/>
          <p:cNvSpPr/>
          <p:nvPr/>
        </p:nvSpPr>
        <p:spPr bwMode="auto">
          <a:xfrm>
            <a:off x="1811338" y="3595637"/>
            <a:ext cx="1114425" cy="74453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altLang="zh-CN" dirty="0"/>
              <a:t>IIS</a:t>
            </a:r>
            <a:endParaRPr lang="zh-CN" altLang="en-US" dirty="0"/>
          </a:p>
        </p:txBody>
      </p:sp>
      <p:cxnSp>
        <p:nvCxnSpPr>
          <p:cNvPr id="7199" name="直接箭头连接符 7"/>
          <p:cNvCxnSpPr>
            <a:cxnSpLocks noChangeShapeType="1"/>
            <a:stCxn id="7201" idx="0"/>
            <a:endCxn id="7197" idx="2"/>
          </p:cNvCxnSpPr>
          <p:nvPr/>
        </p:nvCxnSpPr>
        <p:spPr bwMode="auto">
          <a:xfrm flipV="1">
            <a:off x="2366169" y="3001963"/>
            <a:ext cx="2382" cy="144901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00" name="直接箭头连接符 56"/>
          <p:cNvCxnSpPr>
            <a:cxnSpLocks noChangeShapeType="1"/>
            <a:stCxn id="7201" idx="2"/>
            <a:endCxn id="34" idx="0"/>
          </p:cNvCxnSpPr>
          <p:nvPr/>
        </p:nvCxnSpPr>
        <p:spPr bwMode="auto">
          <a:xfrm>
            <a:off x="2366169" y="3516752"/>
            <a:ext cx="2382" cy="7888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01" name="圆角矩形 58"/>
          <p:cNvSpPr>
            <a:spLocks noChangeArrowheads="1"/>
          </p:cNvSpPr>
          <p:nvPr/>
        </p:nvSpPr>
        <p:spPr bwMode="auto">
          <a:xfrm>
            <a:off x="2014538" y="3146864"/>
            <a:ext cx="703262" cy="36988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algn="ctr"/>
            <a:r>
              <a:rPr lang="zh-CN" altLang="en-US" sz="1600" dirty="0"/>
              <a:t>动态</a:t>
            </a:r>
            <a:endParaRPr lang="zh-CN" altLang="en-US" sz="1600" dirty="0"/>
          </a:p>
        </p:txBody>
      </p:sp>
      <p:sp>
        <p:nvSpPr>
          <p:cNvPr id="7202" name="椭圆 68"/>
          <p:cNvSpPr>
            <a:spLocks noChangeArrowheads="1"/>
          </p:cNvSpPr>
          <p:nvPr/>
        </p:nvSpPr>
        <p:spPr bwMode="auto">
          <a:xfrm>
            <a:off x="2033588" y="3951895"/>
            <a:ext cx="781050" cy="290513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r>
              <a:rPr lang="en-US" altLang="zh-CN" dirty="0"/>
              <a:t>ASP</a:t>
            </a:r>
            <a:endParaRPr lang="zh-CN" altLang="en-US" dirty="0"/>
          </a:p>
        </p:txBody>
      </p:sp>
      <p:sp>
        <p:nvSpPr>
          <p:cNvPr id="7203" name="椭圆 69"/>
          <p:cNvSpPr>
            <a:spLocks noChangeArrowheads="1"/>
          </p:cNvSpPr>
          <p:nvPr/>
        </p:nvSpPr>
        <p:spPr bwMode="auto">
          <a:xfrm>
            <a:off x="2033588" y="2603500"/>
            <a:ext cx="781050" cy="2889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r>
              <a:rPr lang="en-US" altLang="zh-CN" dirty="0"/>
              <a:t>JSP</a:t>
            </a:r>
            <a:endParaRPr lang="zh-CN" altLang="en-US" dirty="0"/>
          </a:p>
        </p:txBody>
      </p:sp>
      <p:sp>
        <p:nvSpPr>
          <p:cNvPr id="7204" name="圆角矩形 32"/>
          <p:cNvSpPr>
            <a:spLocks noChangeArrowheads="1"/>
          </p:cNvSpPr>
          <p:nvPr/>
        </p:nvSpPr>
        <p:spPr bwMode="auto">
          <a:xfrm>
            <a:off x="1849438" y="5579032"/>
            <a:ext cx="1019175" cy="457200"/>
          </a:xfrm>
          <a:prstGeom prst="roundRect">
            <a:avLst>
              <a:gd name="adj" fmla="val 16667"/>
            </a:avLst>
          </a:prstGeom>
          <a:solidFill>
            <a:srgbClr val="FF616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 dirty="0"/>
              <a:t>Apache</a:t>
            </a:r>
            <a:endParaRPr lang="zh-CN" altLang="en-US" dirty="0"/>
          </a:p>
        </p:txBody>
      </p:sp>
      <p:sp>
        <p:nvSpPr>
          <p:cNvPr id="7205" name="圆角矩形 34"/>
          <p:cNvSpPr>
            <a:spLocks noChangeArrowheads="1"/>
          </p:cNvSpPr>
          <p:nvPr/>
        </p:nvSpPr>
        <p:spPr bwMode="auto">
          <a:xfrm>
            <a:off x="1846263" y="4581035"/>
            <a:ext cx="1019175" cy="45720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 dirty="0" err="1"/>
              <a:t>Nginx</a:t>
            </a:r>
            <a:endParaRPr lang="zh-CN" altLang="en-US" dirty="0"/>
          </a:p>
        </p:txBody>
      </p:sp>
      <p:cxnSp>
        <p:nvCxnSpPr>
          <p:cNvPr id="7206" name="直接箭头连接符 106"/>
          <p:cNvCxnSpPr>
            <a:cxnSpLocks noChangeShapeType="1"/>
            <a:stCxn id="7208" idx="0"/>
            <a:endCxn id="7205" idx="2"/>
          </p:cNvCxnSpPr>
          <p:nvPr/>
        </p:nvCxnSpPr>
        <p:spPr bwMode="auto">
          <a:xfrm flipV="1">
            <a:off x="2354263" y="5038235"/>
            <a:ext cx="1588" cy="123116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07" name="直接箭头连接符 107"/>
          <p:cNvCxnSpPr>
            <a:cxnSpLocks noChangeShapeType="1"/>
            <a:stCxn id="7208" idx="2"/>
            <a:endCxn id="7204" idx="0"/>
          </p:cNvCxnSpPr>
          <p:nvPr/>
        </p:nvCxnSpPr>
        <p:spPr bwMode="auto">
          <a:xfrm>
            <a:off x="2354263" y="5531238"/>
            <a:ext cx="4763" cy="47794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08" name="圆角矩形 108"/>
          <p:cNvSpPr>
            <a:spLocks noChangeArrowheads="1"/>
          </p:cNvSpPr>
          <p:nvPr/>
        </p:nvSpPr>
        <p:spPr bwMode="auto">
          <a:xfrm>
            <a:off x="2001838" y="5161351"/>
            <a:ext cx="704850" cy="369887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algn="ctr"/>
            <a:r>
              <a:rPr lang="zh-CN" altLang="en-US" sz="1600" dirty="0"/>
              <a:t>静态</a:t>
            </a:r>
            <a:endParaRPr lang="zh-CN" altLang="en-US" sz="1600" dirty="0"/>
          </a:p>
        </p:txBody>
      </p:sp>
      <p:cxnSp>
        <p:nvCxnSpPr>
          <p:cNvPr id="7209" name="直接箭头连接符 7210"/>
          <p:cNvCxnSpPr>
            <a:cxnSpLocks noChangeShapeType="1"/>
            <a:stCxn id="7187" idx="1"/>
            <a:endCxn id="7181" idx="6"/>
          </p:cNvCxnSpPr>
          <p:nvPr/>
        </p:nvCxnSpPr>
        <p:spPr bwMode="auto">
          <a:xfrm flipH="1">
            <a:off x="3762375" y="1800225"/>
            <a:ext cx="376238" cy="93663"/>
          </a:xfrm>
          <a:prstGeom prst="straightConnector1">
            <a:avLst/>
          </a:prstGeom>
          <a:noFill/>
          <a:ln w="12700" algn="ctr">
            <a:solidFill>
              <a:srgbClr val="00B050"/>
            </a:solidFill>
            <a:rou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10" name="直接箭头连接符 115"/>
          <p:cNvCxnSpPr>
            <a:cxnSpLocks noChangeShapeType="1"/>
            <a:stCxn id="7187" idx="1"/>
            <a:endCxn id="7182" idx="6"/>
          </p:cNvCxnSpPr>
          <p:nvPr/>
        </p:nvCxnSpPr>
        <p:spPr bwMode="auto">
          <a:xfrm flipH="1">
            <a:off x="3762375" y="1800225"/>
            <a:ext cx="376238" cy="1301750"/>
          </a:xfrm>
          <a:prstGeom prst="straightConnector1">
            <a:avLst/>
          </a:prstGeom>
          <a:noFill/>
          <a:ln w="12700" algn="ctr">
            <a:solidFill>
              <a:srgbClr val="00B050"/>
            </a:solidFill>
            <a:rou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11" name="直接箭头连接符 118"/>
          <p:cNvCxnSpPr>
            <a:cxnSpLocks noChangeShapeType="1"/>
            <a:stCxn id="42" idx="1"/>
            <a:endCxn id="7181" idx="6"/>
          </p:cNvCxnSpPr>
          <p:nvPr/>
        </p:nvCxnSpPr>
        <p:spPr bwMode="auto">
          <a:xfrm flipH="1" flipV="1">
            <a:off x="3762375" y="1893888"/>
            <a:ext cx="584200" cy="10795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12" name="直接箭头连接符 121"/>
          <p:cNvCxnSpPr>
            <a:cxnSpLocks noChangeShapeType="1"/>
            <a:stCxn id="42" idx="1"/>
            <a:endCxn id="7182" idx="6"/>
          </p:cNvCxnSpPr>
          <p:nvPr/>
        </p:nvCxnSpPr>
        <p:spPr bwMode="auto">
          <a:xfrm flipH="1">
            <a:off x="3762375" y="2973388"/>
            <a:ext cx="584200" cy="12858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13" name="直接箭头连接符 124"/>
          <p:cNvCxnSpPr>
            <a:cxnSpLocks noChangeShapeType="1"/>
            <a:stCxn id="7184" idx="1"/>
            <a:endCxn id="7183" idx="6"/>
          </p:cNvCxnSpPr>
          <p:nvPr/>
        </p:nvCxnSpPr>
        <p:spPr bwMode="auto">
          <a:xfrm flipH="1">
            <a:off x="3762375" y="4953000"/>
            <a:ext cx="679450" cy="276225"/>
          </a:xfrm>
          <a:prstGeom prst="straightConnector1">
            <a:avLst/>
          </a:prstGeom>
          <a:noFill/>
          <a:ln w="12700" algn="ctr">
            <a:solidFill>
              <a:srgbClr val="7030A0"/>
            </a:solidFill>
            <a:rou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14" name="直接箭头连接符 127"/>
          <p:cNvCxnSpPr>
            <a:cxnSpLocks noChangeShapeType="1"/>
            <a:stCxn id="7184" idx="1"/>
            <a:endCxn id="7182" idx="6"/>
          </p:cNvCxnSpPr>
          <p:nvPr/>
        </p:nvCxnSpPr>
        <p:spPr bwMode="auto">
          <a:xfrm flipH="1" flipV="1">
            <a:off x="3762375" y="3101975"/>
            <a:ext cx="679450" cy="1851025"/>
          </a:xfrm>
          <a:prstGeom prst="straightConnector1">
            <a:avLst/>
          </a:prstGeom>
          <a:noFill/>
          <a:ln w="12700" algn="ctr">
            <a:solidFill>
              <a:srgbClr val="7030A0"/>
            </a:solidFill>
            <a:rou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15" name="直接箭头连接符 130"/>
          <p:cNvCxnSpPr>
            <a:cxnSpLocks noChangeShapeType="1"/>
            <a:stCxn id="7184" idx="1"/>
            <a:endCxn id="7181" idx="6"/>
          </p:cNvCxnSpPr>
          <p:nvPr/>
        </p:nvCxnSpPr>
        <p:spPr bwMode="auto">
          <a:xfrm flipH="1" flipV="1">
            <a:off x="3762375" y="1893888"/>
            <a:ext cx="679450" cy="3059112"/>
          </a:xfrm>
          <a:prstGeom prst="straightConnector1">
            <a:avLst/>
          </a:prstGeom>
          <a:noFill/>
          <a:ln w="12700" algn="ctr">
            <a:solidFill>
              <a:srgbClr val="7030A0"/>
            </a:solidFill>
            <a:rou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16" name="直接箭头连接符 133"/>
          <p:cNvCxnSpPr>
            <a:cxnSpLocks noChangeShapeType="1"/>
            <a:stCxn id="7185" idx="1"/>
            <a:endCxn id="7183" idx="6"/>
          </p:cNvCxnSpPr>
          <p:nvPr/>
        </p:nvCxnSpPr>
        <p:spPr bwMode="auto">
          <a:xfrm flipH="1" flipV="1">
            <a:off x="3762375" y="5229225"/>
            <a:ext cx="650875" cy="730250"/>
          </a:xfrm>
          <a:prstGeom prst="straightConnector1">
            <a:avLst/>
          </a:prstGeom>
          <a:noFill/>
          <a:ln w="12700" algn="ctr">
            <a:solidFill>
              <a:srgbClr val="0070C0"/>
            </a:solidFill>
            <a:rou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17" name="直接箭头连接符 136"/>
          <p:cNvCxnSpPr>
            <a:cxnSpLocks noChangeShapeType="1"/>
            <a:stCxn id="7185" idx="1"/>
            <a:endCxn id="7182" idx="6"/>
          </p:cNvCxnSpPr>
          <p:nvPr/>
        </p:nvCxnSpPr>
        <p:spPr bwMode="auto">
          <a:xfrm flipH="1" flipV="1">
            <a:off x="3762375" y="3101975"/>
            <a:ext cx="650875" cy="2857500"/>
          </a:xfrm>
          <a:prstGeom prst="straightConnector1">
            <a:avLst/>
          </a:prstGeom>
          <a:noFill/>
          <a:ln w="12700" algn="ctr">
            <a:solidFill>
              <a:srgbClr val="0070C0"/>
            </a:solidFill>
            <a:rou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18" name="直接箭头连接符 140"/>
          <p:cNvCxnSpPr>
            <a:cxnSpLocks noChangeShapeType="1"/>
            <a:stCxn id="7185" idx="1"/>
            <a:endCxn id="7181" idx="6"/>
          </p:cNvCxnSpPr>
          <p:nvPr/>
        </p:nvCxnSpPr>
        <p:spPr bwMode="auto">
          <a:xfrm flipH="1" flipV="1">
            <a:off x="3762375" y="1893888"/>
            <a:ext cx="650875" cy="4065587"/>
          </a:xfrm>
          <a:prstGeom prst="straightConnector1">
            <a:avLst/>
          </a:prstGeom>
          <a:noFill/>
          <a:ln w="12700" algn="ctr">
            <a:solidFill>
              <a:srgbClr val="0070C0"/>
            </a:solidFill>
            <a:rou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20" name="椭圆 159"/>
          <p:cNvSpPr>
            <a:spLocks noChangeArrowheads="1"/>
          </p:cNvSpPr>
          <p:nvPr/>
        </p:nvSpPr>
        <p:spPr bwMode="auto">
          <a:xfrm>
            <a:off x="5572125" y="5900738"/>
            <a:ext cx="1104900" cy="517525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r>
              <a:rPr lang="en-US" altLang="zh-CN" sz="1400"/>
              <a:t>ASP.NET</a:t>
            </a:r>
            <a:endParaRPr lang="en-US" altLang="zh-CN" sz="1400"/>
          </a:p>
          <a:p>
            <a:pPr algn="ctr"/>
            <a:r>
              <a:rPr lang="en-US" altLang="zh-CN" sz="1400"/>
              <a:t>MVC</a:t>
            </a:r>
            <a:endParaRPr lang="en-US" altLang="zh-CN" sz="1400"/>
          </a:p>
        </p:txBody>
      </p:sp>
      <p:sp>
        <p:nvSpPr>
          <p:cNvPr id="7224" name="圆角矩形 206"/>
          <p:cNvSpPr>
            <a:spLocks noChangeArrowheads="1"/>
          </p:cNvSpPr>
          <p:nvPr/>
        </p:nvSpPr>
        <p:spPr bwMode="auto">
          <a:xfrm>
            <a:off x="4116388" y="2238375"/>
            <a:ext cx="2570162" cy="17399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prstDash val="dash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r"/>
            <a:r>
              <a:rPr lang="en-US" altLang="zh-CN"/>
              <a:t>PHP</a:t>
            </a:r>
            <a:endParaRPr lang="en-US" altLang="zh-CN"/>
          </a:p>
        </p:txBody>
      </p:sp>
      <p:sp>
        <p:nvSpPr>
          <p:cNvPr id="7225" name="圆角矩形 207"/>
          <p:cNvSpPr>
            <a:spLocks noChangeArrowheads="1"/>
          </p:cNvSpPr>
          <p:nvPr/>
        </p:nvSpPr>
        <p:spPr bwMode="auto">
          <a:xfrm>
            <a:off x="4125913" y="4114800"/>
            <a:ext cx="4373562" cy="1214438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prstDash val="dash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r"/>
            <a:r>
              <a:rPr lang="en-US" altLang="zh-CN" dirty="0"/>
              <a:t>Java</a:t>
            </a:r>
            <a:endParaRPr lang="en-US" altLang="zh-CN" dirty="0"/>
          </a:p>
        </p:txBody>
      </p:sp>
      <p:sp>
        <p:nvSpPr>
          <p:cNvPr id="7226" name="圆角矩形 208"/>
          <p:cNvSpPr>
            <a:spLocks noChangeArrowheads="1"/>
          </p:cNvSpPr>
          <p:nvPr/>
        </p:nvSpPr>
        <p:spPr bwMode="auto">
          <a:xfrm>
            <a:off x="4075113" y="5499100"/>
            <a:ext cx="4424362" cy="10064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prstDash val="dash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en-US" altLang="zh-CN"/>
              <a:t>C#</a:t>
            </a:r>
            <a:endParaRPr lang="en-US" altLang="zh-CN"/>
          </a:p>
        </p:txBody>
      </p:sp>
      <p:sp>
        <p:nvSpPr>
          <p:cNvPr id="7227" name="矩形 222"/>
          <p:cNvSpPr>
            <a:spLocks noChangeArrowheads="1"/>
          </p:cNvSpPr>
          <p:nvPr/>
        </p:nvSpPr>
        <p:spPr bwMode="auto">
          <a:xfrm>
            <a:off x="388938" y="3721100"/>
            <a:ext cx="1204912" cy="2987675"/>
          </a:xfrm>
          <a:prstGeom prst="rect">
            <a:avLst/>
          </a:prstGeom>
          <a:noFill/>
          <a:ln w="22225" algn="ctr">
            <a:solidFill>
              <a:schemeClr val="tx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zh-CN" altLang="en-US"/>
              <a:t>插件</a:t>
            </a:r>
            <a:endParaRPr lang="zh-CN" altLang="en-US"/>
          </a:p>
        </p:txBody>
      </p:sp>
      <p:sp>
        <p:nvSpPr>
          <p:cNvPr id="224" name="圆角矩形 223"/>
          <p:cNvSpPr/>
          <p:nvPr/>
        </p:nvSpPr>
        <p:spPr bwMode="auto">
          <a:xfrm>
            <a:off x="481013" y="5592763"/>
            <a:ext cx="1019175" cy="4572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altLang="zh-CN" dirty="0"/>
              <a:t>jQuery</a:t>
            </a:r>
            <a:endParaRPr lang="zh-CN" altLang="en-US" dirty="0"/>
          </a:p>
        </p:txBody>
      </p:sp>
      <p:sp>
        <p:nvSpPr>
          <p:cNvPr id="225" name="圆角矩形 224"/>
          <p:cNvSpPr/>
          <p:nvPr/>
        </p:nvSpPr>
        <p:spPr bwMode="auto">
          <a:xfrm>
            <a:off x="481013" y="6108700"/>
            <a:ext cx="1019175" cy="4572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1400" dirty="0"/>
              <a:t>Prototype</a:t>
            </a:r>
            <a:endParaRPr lang="zh-CN" altLang="en-US" sz="1400" dirty="0"/>
          </a:p>
        </p:txBody>
      </p:sp>
      <p:sp>
        <p:nvSpPr>
          <p:cNvPr id="7230" name="圆角矩形 227"/>
          <p:cNvSpPr>
            <a:spLocks noChangeArrowheads="1"/>
          </p:cNvSpPr>
          <p:nvPr/>
        </p:nvSpPr>
        <p:spPr bwMode="auto">
          <a:xfrm>
            <a:off x="481013" y="4114800"/>
            <a:ext cx="1019175" cy="366713"/>
          </a:xfrm>
          <a:prstGeom prst="roundRect">
            <a:avLst>
              <a:gd name="adj" fmla="val 16667"/>
            </a:avLst>
          </a:prstGeom>
          <a:solidFill>
            <a:srgbClr val="007A37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 dirty="0" err="1"/>
              <a:t>Vue</a:t>
            </a:r>
            <a:endParaRPr lang="zh-CN" altLang="en-US" dirty="0"/>
          </a:p>
        </p:txBody>
      </p:sp>
      <p:sp>
        <p:nvSpPr>
          <p:cNvPr id="7231" name="圆角矩形 228"/>
          <p:cNvSpPr>
            <a:spLocks noChangeArrowheads="1"/>
          </p:cNvSpPr>
          <p:nvPr/>
        </p:nvSpPr>
        <p:spPr bwMode="auto">
          <a:xfrm>
            <a:off x="481013" y="4567238"/>
            <a:ext cx="1019175" cy="395287"/>
          </a:xfrm>
          <a:prstGeom prst="roundRect">
            <a:avLst>
              <a:gd name="adj" fmla="val 16667"/>
            </a:avLst>
          </a:prstGeom>
          <a:solidFill>
            <a:srgbClr val="007A37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 dirty="0"/>
              <a:t>React</a:t>
            </a:r>
            <a:endParaRPr lang="zh-CN" altLang="en-US" dirty="0"/>
          </a:p>
        </p:txBody>
      </p:sp>
      <p:sp>
        <p:nvSpPr>
          <p:cNvPr id="7232" name="圆角矩形 229"/>
          <p:cNvSpPr>
            <a:spLocks noChangeArrowheads="1"/>
          </p:cNvSpPr>
          <p:nvPr/>
        </p:nvSpPr>
        <p:spPr bwMode="auto">
          <a:xfrm>
            <a:off x="481013" y="5053013"/>
            <a:ext cx="1019175" cy="377825"/>
          </a:xfrm>
          <a:prstGeom prst="roundRect">
            <a:avLst>
              <a:gd name="adj" fmla="val 16667"/>
            </a:avLst>
          </a:prstGeom>
          <a:solidFill>
            <a:srgbClr val="007A37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 dirty="0" err="1"/>
              <a:t>EasyUI</a:t>
            </a:r>
            <a:endParaRPr lang="zh-CN" altLang="en-US" dirty="0"/>
          </a:p>
        </p:txBody>
      </p:sp>
      <p:sp>
        <p:nvSpPr>
          <p:cNvPr id="2" name="云形 1"/>
          <p:cNvSpPr/>
          <p:nvPr/>
        </p:nvSpPr>
        <p:spPr bwMode="auto">
          <a:xfrm>
            <a:off x="6088857" y="2867977"/>
            <a:ext cx="1306830" cy="826136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altLang="zh-CN" b="1" dirty="0">
                <a:solidFill>
                  <a:srgbClr val="00B0F0"/>
                </a:solidFill>
              </a:rPr>
              <a:t>LAMP/LNMP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73" name="云形 72"/>
          <p:cNvSpPr/>
          <p:nvPr/>
        </p:nvSpPr>
        <p:spPr bwMode="auto">
          <a:xfrm>
            <a:off x="5461635" y="4338320"/>
            <a:ext cx="1156970" cy="482600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altLang="zh-CN" b="1" dirty="0">
                <a:solidFill>
                  <a:srgbClr val="00B0F0"/>
                </a:solidFill>
              </a:rPr>
              <a:t>SSH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69" name="云形 68"/>
          <p:cNvSpPr/>
          <p:nvPr/>
        </p:nvSpPr>
        <p:spPr bwMode="auto">
          <a:xfrm>
            <a:off x="7119620" y="4679315"/>
            <a:ext cx="1217930" cy="482600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altLang="zh-CN" b="1" dirty="0" err="1">
                <a:solidFill>
                  <a:srgbClr val="00B0F0"/>
                </a:solidFill>
              </a:rPr>
              <a:t>SSM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70" name="圆角矩形 34"/>
          <p:cNvSpPr>
            <a:spLocks noChangeArrowheads="1"/>
          </p:cNvSpPr>
          <p:nvPr/>
        </p:nvSpPr>
        <p:spPr bwMode="auto">
          <a:xfrm>
            <a:off x="2197100" y="6289675"/>
            <a:ext cx="1019175" cy="457200"/>
          </a:xfrm>
          <a:prstGeom prst="roundRect">
            <a:avLst>
              <a:gd name="adj" fmla="val 16667"/>
            </a:avLst>
          </a:prstGeom>
          <a:solidFill>
            <a:srgbClr val="E0CABA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 dirty="0" err="1"/>
              <a:t>Redius</a:t>
            </a:r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 anchorCtr="0"/>
          <a:p>
            <a:r>
              <a:rPr lang="zh-CN" altLang="en-US"/>
              <a:t>常用于</a:t>
            </a:r>
            <a:r>
              <a:rPr lang="en-US" altLang="zh-CN"/>
              <a:t>MVC</a:t>
            </a:r>
            <a:r>
              <a:rPr lang="zh-CN" altLang="en-US"/>
              <a:t>开发的语言与工具</a:t>
            </a:r>
            <a:endParaRPr lang="zh-CN" altLang="en-US"/>
          </a:p>
        </p:txBody>
      </p:sp>
      <p:pic>
        <p:nvPicPr>
          <p:cNvPr id="2355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188" y="1160463"/>
            <a:ext cx="8548687" cy="3821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5" name="文本框 4"/>
          <p:cNvSpPr txBox="1"/>
          <p:nvPr/>
        </p:nvSpPr>
        <p:spPr>
          <a:xfrm>
            <a:off x="5943600" y="2266950"/>
            <a:ext cx="1843088" cy="8302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4800" b="1">
                <a:latin typeface="Arial" panose="020B0604020202020204" pitchFamily="34" charset="0"/>
                <a:ea typeface="宋体" panose="02010600030101010101" pitchFamily="2" charset="-122"/>
              </a:rPr>
              <a:t>(SSH)</a:t>
            </a:r>
            <a:endParaRPr lang="en-US" altLang="zh-CN" sz="4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 anchorCtr="0"/>
          <a:p>
            <a:r>
              <a:rPr lang="zh-CN" altLang="en-US"/>
              <a:t>MVC设计模式和SSH框架的关系</a:t>
            </a:r>
            <a:endParaRPr lang="zh-CN" altLang="en-US"/>
          </a:p>
        </p:txBody>
      </p:sp>
      <p:sp>
        <p:nvSpPr>
          <p:cNvPr id="24578" name="内容占位符 2"/>
          <p:cNvSpPr>
            <a:spLocks noGrp="1"/>
          </p:cNvSpPr>
          <p:nvPr>
            <p:ph idx="1"/>
          </p:nvPr>
        </p:nvSpPr>
        <p:spPr>
          <a:xfrm>
            <a:off x="357188" y="1071563"/>
            <a:ext cx="8429625" cy="5429250"/>
          </a:xfrm>
          <a:ln/>
        </p:spPr>
        <p:txBody>
          <a:bodyPr anchor="t" anchorCtr="0"/>
          <a:p>
            <a:r>
              <a:rPr lang="zh-CN" altLang="en-US" b="1"/>
              <a:t>SSH：是指struts2,spring,hibernate，是三种被封装的框架，是框架模式的实现，SSH是一种经典的MVC模式</a:t>
            </a:r>
            <a:endParaRPr lang="zh-CN" altLang="en-US" b="1"/>
          </a:p>
          <a:p>
            <a:r>
              <a:rPr lang="zh-CN" altLang="en-US" b="1"/>
              <a:t>SSH：集成SSH框架的系统从职责上分为四层：表示层、业务逻辑层、数据持久层和域模块层，以帮助开发人员在短期内搭建结构清晰、可复用性好、维护方便的Web应用程序。</a:t>
            </a:r>
            <a:endParaRPr lang="zh-CN" altLang="en-US" b="1"/>
          </a:p>
          <a:p>
            <a:pPr lvl="1"/>
            <a:r>
              <a:rPr lang="zh-CN" altLang="en-US" sz="2800" b="1"/>
              <a:t>Struts作为系统的整体基础架构，负责MVC的分离，在struts框架的模型部分，控制业务跳转；</a:t>
            </a:r>
            <a:endParaRPr lang="zh-CN" altLang="en-US" sz="2800" b="1"/>
          </a:p>
          <a:p>
            <a:pPr lvl="1"/>
            <a:r>
              <a:rPr lang="zh-CN" altLang="en-US" sz="2800" b="1"/>
              <a:t>Hibernate框架对持久层提供支持；</a:t>
            </a:r>
            <a:endParaRPr lang="zh-CN" altLang="en-US" sz="2800" b="1"/>
          </a:p>
          <a:p>
            <a:pPr lvl="1"/>
            <a:r>
              <a:rPr lang="zh-CN" altLang="en-US" sz="2800" b="1"/>
              <a:t>Spring做管理，管理struts和hibernate。</a:t>
            </a:r>
            <a:endParaRPr lang="zh-CN" altLang="en-US" sz="2800" b="1"/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 anchorCtr="0"/>
          <a:p>
            <a:r>
              <a:rPr lang="zh-CN" altLang="en-US"/>
              <a:t>MVC设计模式和SSH框架的关系</a:t>
            </a:r>
            <a:endParaRPr lang="zh-CN" altLang="en-US"/>
          </a:p>
        </p:txBody>
      </p:sp>
      <p:sp>
        <p:nvSpPr>
          <p:cNvPr id="25602" name="内容占位符 2"/>
          <p:cNvSpPr>
            <a:spLocks noGrp="1"/>
          </p:cNvSpPr>
          <p:nvPr>
            <p:ph idx="1"/>
          </p:nvPr>
        </p:nvSpPr>
        <p:spPr>
          <a:xfrm>
            <a:off x="357188" y="1071563"/>
            <a:ext cx="8429625" cy="5429250"/>
          </a:xfrm>
          <a:ln/>
        </p:spPr>
        <p:txBody>
          <a:bodyPr anchor="t" anchorCtr="0"/>
          <a:p>
            <a:r>
              <a:rPr lang="zh-CN" altLang="en-US" b="1"/>
              <a:t>具体做法是：用面向对象的分析方法根据需求提出一些模型，将这些模型实现为基本的java对象，然后编写基本的DAO（Data Access Objects）接口，并给出Hibernate的实现，采用Hibernate架构实现的DAO类来实现java类与数据库之间的转换和访问，最后由spring做管理，管理struts和hibernate。</a:t>
            </a:r>
            <a:endParaRPr lang="zh-CN" altLang="en-US" b="1"/>
          </a:p>
          <a:p>
            <a:endParaRPr lang="zh-CN" altLang="en-US"/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 anchorCtr="0"/>
          <a:p>
            <a:r>
              <a:rPr lang="zh-CN" altLang="en-US">
                <a:sym typeface="宋体" panose="02010600030101010101" pitchFamily="2" charset="-122"/>
              </a:rPr>
              <a:t>MVC设计模式和SSH框架的关系</a:t>
            </a:r>
            <a:endParaRPr lang="zh-CN" altLang="en-US"/>
          </a:p>
        </p:txBody>
      </p:sp>
      <p:sp>
        <p:nvSpPr>
          <p:cNvPr id="26626" name="内容占位符 2"/>
          <p:cNvSpPr>
            <a:spLocks noGrp="1"/>
          </p:cNvSpPr>
          <p:nvPr>
            <p:ph idx="1"/>
          </p:nvPr>
        </p:nvSpPr>
        <p:spPr>
          <a:xfrm>
            <a:off x="357188" y="1071563"/>
            <a:ext cx="8429625" cy="5429250"/>
          </a:xfrm>
          <a:ln/>
        </p:spPr>
        <p:txBody>
          <a:bodyPr anchor="t" anchorCtr="0"/>
          <a:p>
            <a:r>
              <a:rPr lang="zh-CN" altLang="en-US"/>
              <a:t>系统的基本业务流程</a:t>
            </a:r>
            <a:endParaRPr lang="zh-CN" altLang="en-US"/>
          </a:p>
          <a:p>
            <a:pPr lvl="1"/>
            <a:r>
              <a:rPr lang="zh-CN" altLang="en-US" sz="2400" b="1"/>
              <a:t>在表示层中，首先通过jsp页面实现交互界面，负责接收请求（request）和传送响应（response），然后struts根据配置文件(strtus-config.xml)将ActionServlet接收到的请求委派给相应的Action处理。</a:t>
            </a:r>
            <a:endParaRPr lang="zh-CN" altLang="en-US" sz="2400" b="1"/>
          </a:p>
          <a:p>
            <a:pPr lvl="1"/>
            <a:r>
              <a:rPr lang="zh-CN" altLang="en-US" sz="2400" b="1"/>
              <a:t>在业务层中，管理服务组件的Spring IOC容器负责向Action提供业务模型【Model】组件和该组件的协作对象数据处理【DAO】组件完成业务逻辑，并提供事物处理、缓冲池等容器组件以提升系统性能和保证数据的完整性。</a:t>
            </a:r>
            <a:endParaRPr lang="zh-CN" altLang="en-US" sz="2400" b="1"/>
          </a:p>
          <a:p>
            <a:pPr lvl="1"/>
            <a:r>
              <a:rPr lang="zh-CN" altLang="en-US" sz="2400" b="1"/>
              <a:t>在持久层中，依赖于hibernate的对象化映射和数据库交互，处理DAO组件请求的数据，并返回处理结果。</a:t>
            </a:r>
            <a:endParaRPr lang="zh-CN" altLang="en-US" sz="2400" b="1"/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 anchorCtr="0"/>
          <a:p>
            <a:r>
              <a:rPr lang="zh-CN" altLang="en-US">
                <a:sym typeface="宋体" panose="02010600030101010101" pitchFamily="2" charset="-122"/>
              </a:rPr>
              <a:t>MVC设计模式和SSH框架的关系</a:t>
            </a:r>
            <a:endParaRPr lang="zh-CN" altLang="en-US"/>
          </a:p>
        </p:txBody>
      </p:sp>
      <p:sp>
        <p:nvSpPr>
          <p:cNvPr id="27650" name="内容占位符 2"/>
          <p:cNvSpPr>
            <a:spLocks noGrp="1"/>
          </p:cNvSpPr>
          <p:nvPr>
            <p:ph idx="1"/>
          </p:nvPr>
        </p:nvSpPr>
        <p:spPr>
          <a:xfrm>
            <a:off x="357188" y="1071563"/>
            <a:ext cx="8429625" cy="5429250"/>
          </a:xfrm>
          <a:ln/>
        </p:spPr>
        <p:txBody>
          <a:bodyPr anchor="t" anchorCtr="0"/>
          <a:p>
            <a:r>
              <a:rPr lang="zh-CN" altLang="en-US">
                <a:sym typeface="宋体" panose="02010600030101010101" pitchFamily="2" charset="-122"/>
              </a:rPr>
              <a:t>MVC三层架构：模型层、控制层和视图层。</a:t>
            </a:r>
            <a:endParaRPr lang="zh-CN" altLang="en-US">
              <a:sym typeface="宋体" panose="02010600030101010101" pitchFamily="2" charset="-122"/>
            </a:endParaRPr>
          </a:p>
          <a:p>
            <a:pPr lvl="1"/>
            <a:r>
              <a:rPr lang="zh-CN" altLang="en-US" sz="2800" b="1">
                <a:sym typeface="宋体" panose="02010600030101010101" pitchFamily="2" charset="-122"/>
              </a:rPr>
              <a:t>模型层，用hibernate框架让javaBean在数据库生成表及关联，通过对javaBean的操作来对数据库进行操作；</a:t>
            </a:r>
            <a:endParaRPr lang="zh-CN" altLang="en-US" sz="2800" b="1">
              <a:sym typeface="宋体" panose="02010600030101010101" pitchFamily="2" charset="-122"/>
            </a:endParaRPr>
          </a:p>
          <a:p>
            <a:pPr lvl="1"/>
            <a:r>
              <a:rPr lang="zh-CN" altLang="en-US" sz="2800" b="1">
                <a:sym typeface="宋体" panose="02010600030101010101" pitchFamily="2" charset="-122"/>
              </a:rPr>
              <a:t>视图层，用jsp模板把页面展现给用户以及提供与用户的交互；</a:t>
            </a:r>
            <a:endParaRPr lang="zh-CN" altLang="en-US" sz="2800" b="1">
              <a:sym typeface="宋体" panose="02010600030101010101" pitchFamily="2" charset="-122"/>
            </a:endParaRPr>
          </a:p>
          <a:p>
            <a:pPr lvl="1"/>
            <a:r>
              <a:rPr lang="zh-CN" altLang="en-US" sz="2800" b="1">
                <a:sym typeface="宋体" panose="02010600030101010101" pitchFamily="2" charset="-122"/>
              </a:rPr>
              <a:t>控制层，用strust框架来连接数据层和视图层的接收、处理、发送数据并控制流程。</a:t>
            </a:r>
            <a:endParaRPr lang="zh-CN" altLang="en-US" sz="2800" b="1">
              <a:sym typeface="宋体" panose="02010600030101010101" pitchFamily="2" charset="-122"/>
            </a:endParaRPr>
          </a:p>
          <a:p>
            <a:pPr lvl="1"/>
            <a:r>
              <a:rPr lang="zh-CN" altLang="en-US" sz="2800" b="1">
                <a:sym typeface="宋体" panose="02010600030101010101" pitchFamily="2" charset="-122"/>
              </a:rPr>
              <a:t>而spring框架粘和了hibernate和struts,透明的管理了整个架构，提供IOC容器使代码松耦合以及AOP框架的切面功能等等。</a:t>
            </a:r>
            <a:r>
              <a:rPr lang="zh-CN" altLang="en-US" b="1">
                <a:sym typeface="宋体" panose="02010600030101010101" pitchFamily="2" charset="-122"/>
              </a:rPr>
              <a:t> </a:t>
            </a:r>
            <a:endParaRPr lang="zh-CN" altLang="en-US" b="1"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 anchorCtr="0"/>
          <a:p>
            <a:r>
              <a:rPr lang="zh-CN" altLang="en-US"/>
              <a:t>MVC框架模式与SpringMVC框架</a:t>
            </a:r>
            <a:endParaRPr lang="zh-CN" altLang="en-US"/>
          </a:p>
        </p:txBody>
      </p:sp>
      <p:sp>
        <p:nvSpPr>
          <p:cNvPr id="28674" name="内容占位符 2"/>
          <p:cNvSpPr>
            <a:spLocks noGrp="1"/>
          </p:cNvSpPr>
          <p:nvPr>
            <p:ph idx="1"/>
          </p:nvPr>
        </p:nvSpPr>
        <p:spPr>
          <a:xfrm>
            <a:off x="357188" y="1071563"/>
            <a:ext cx="8429625" cy="5429250"/>
          </a:xfrm>
          <a:ln/>
        </p:spPr>
        <p:txBody>
          <a:bodyPr anchor="t" anchorCtr="0"/>
          <a:p>
            <a:r>
              <a:rPr lang="zh-CN" altLang="en-US" sz="3600" b="1"/>
              <a:t>springMVC框架是基于Java的实现了MVC框架模式的请求驱动类型的轻量级框架。前端控制器是DispatcherServlet接口实现类，映射处理器是HandlerMapping接口实现类，视图解析器是ViewResolver接口实现类，页面控制器是Controller接口实现类。</a:t>
            </a:r>
            <a:endParaRPr lang="zh-CN" altLang="en-US" sz="3600" b="1"/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 anchorCtr="0"/>
          <a:p>
            <a:r>
              <a:rPr lang="zh-CN" altLang="en-US"/>
              <a:t>MVC框架模式与SpringMVC框架</a:t>
            </a:r>
            <a:endParaRPr lang="zh-CN" altLang="en-US"/>
          </a:p>
        </p:txBody>
      </p:sp>
      <p:pic>
        <p:nvPicPr>
          <p:cNvPr id="29698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188" y="977900"/>
            <a:ext cx="8543925" cy="51228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699" name="文本框 4"/>
          <p:cNvSpPr txBox="1"/>
          <p:nvPr/>
        </p:nvSpPr>
        <p:spPr>
          <a:xfrm>
            <a:off x="3128963" y="6203950"/>
            <a:ext cx="24939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SpringMVC的工作流程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 anchorCtr="0"/>
          <a:p>
            <a:r>
              <a:rPr lang="zh-CN" altLang="en-US"/>
              <a:t>SpringMVC的工作流程</a:t>
            </a:r>
            <a:endParaRPr lang="zh-CN" altLang="en-US"/>
          </a:p>
        </p:txBody>
      </p:sp>
      <p:sp>
        <p:nvSpPr>
          <p:cNvPr id="30722" name="内容占位符 2"/>
          <p:cNvSpPr>
            <a:spLocks noGrp="1"/>
          </p:cNvSpPr>
          <p:nvPr>
            <p:ph idx="1"/>
          </p:nvPr>
        </p:nvSpPr>
        <p:spPr>
          <a:xfrm>
            <a:off x="357188" y="1071563"/>
            <a:ext cx="8429625" cy="5429250"/>
          </a:xfrm>
          <a:ln/>
        </p:spPr>
        <p:txBody>
          <a:bodyPr anchor="t" anchorCtr="0"/>
          <a:p>
            <a:pPr marL="0" indent="0">
              <a:buNone/>
            </a:pPr>
            <a:r>
              <a:rPr lang="zh-CN" altLang="en-US" b="1"/>
              <a:t>（1）客户端请求提交到前端控制器DispatcherServlet； </a:t>
            </a:r>
            <a:endParaRPr lang="zh-CN" altLang="en-US" b="1"/>
          </a:p>
          <a:p>
            <a:pPr marL="0" indent="0">
              <a:buNone/>
            </a:pPr>
            <a:r>
              <a:rPr lang="zh-CN" altLang="en-US" b="1"/>
              <a:t>（2）前端控制器DispatcherServlet查找一个或者多个映射处理器HandlerMapping，从而确定调用哪个页面控制器Controller对请求进行处理； </a:t>
            </a:r>
            <a:endParaRPr lang="zh-CN" altLang="en-US" b="1"/>
          </a:p>
          <a:p>
            <a:pPr marL="0" indent="0">
              <a:buNone/>
            </a:pPr>
            <a:r>
              <a:rPr lang="zh-CN" altLang="en-US" b="1"/>
              <a:t>（3）DispatcherServlet将请求提交给Controller； </a:t>
            </a:r>
            <a:endParaRPr lang="zh-CN" altLang="en-US" b="1"/>
          </a:p>
          <a:p>
            <a:pPr marL="0" indent="0">
              <a:buNone/>
            </a:pPr>
            <a:r>
              <a:rPr lang="zh-CN" altLang="en-US" b="1"/>
              <a:t>（4）Controller根据业务逻辑对请求进行处理，并返回ModelAndView； </a:t>
            </a:r>
            <a:endParaRPr lang="zh-CN" altLang="en-US" b="1"/>
          </a:p>
          <a:p>
            <a:pPr marL="0" indent="0">
              <a:buNone/>
            </a:pPr>
            <a:r>
              <a:rPr lang="zh-CN" altLang="en-US" b="1"/>
              <a:t>（5）DispatcherServlet查找一个或者多个ViewResolver，得到ModelAndView指定的视图view，并将model中的数据传入视图view中进行渲染； </a:t>
            </a:r>
            <a:endParaRPr lang="zh-CN" altLang="en-US" b="1"/>
          </a:p>
          <a:p>
            <a:pPr marL="0" indent="0">
              <a:buNone/>
            </a:pPr>
            <a:r>
              <a:rPr lang="zh-CN" altLang="en-US" b="1"/>
              <a:t>（6）DispatcherServlet将渲染后的视图返回响应；</a:t>
            </a:r>
            <a:endParaRPr lang="zh-CN" altLang="en-US" b="1"/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 anchorCtr="0"/>
          <a:p>
            <a:r>
              <a:rPr lang="zh-CN" altLang="en-US"/>
              <a:t>SpringMVC的工作流程</a:t>
            </a:r>
            <a:endParaRPr lang="zh-CN" altLang="en-US"/>
          </a:p>
        </p:txBody>
      </p:sp>
      <p:sp>
        <p:nvSpPr>
          <p:cNvPr id="31746" name="内容占位符 2"/>
          <p:cNvSpPr>
            <a:spLocks noGrp="1"/>
          </p:cNvSpPr>
          <p:nvPr>
            <p:ph idx="1"/>
          </p:nvPr>
        </p:nvSpPr>
        <p:spPr>
          <a:xfrm>
            <a:off x="357188" y="1071563"/>
            <a:ext cx="8429625" cy="5429250"/>
          </a:xfrm>
          <a:ln/>
        </p:spPr>
        <p:txBody>
          <a:bodyPr anchor="t" anchorCtr="0"/>
          <a:p>
            <a:pPr marL="0" indent="0">
              <a:buNone/>
            </a:pPr>
            <a:r>
              <a:rPr lang="zh-CN" altLang="en-US" b="1"/>
              <a:t>DispatcherServlet是Spring MVC的核心，它负责协调SpringMVC的各个组成部分对所有的Http请求进行处理，其主要工作如下： </a:t>
            </a:r>
            <a:endParaRPr lang="zh-CN" altLang="en-US" b="1"/>
          </a:p>
          <a:p>
            <a:pPr marL="0" indent="0">
              <a:buNone/>
            </a:pPr>
            <a:r>
              <a:rPr lang="zh-CN" altLang="en-US" b="1"/>
              <a:t>（1）截获符合特定格式的Http请求； </a:t>
            </a:r>
            <a:endParaRPr lang="zh-CN" altLang="en-US" b="1"/>
          </a:p>
          <a:p>
            <a:pPr marL="0" indent="0">
              <a:buNone/>
            </a:pPr>
            <a:r>
              <a:rPr lang="zh-CN" altLang="en-US" b="1"/>
              <a:t>（2）初始化DispatcherServlet上下文对应的WebApplicationContext，并将其与业务层、持久层的WebApplicationContext关联起来； </a:t>
            </a:r>
            <a:endParaRPr lang="zh-CN" altLang="en-US" b="1"/>
          </a:p>
          <a:p>
            <a:pPr marL="0" indent="0">
              <a:buNone/>
            </a:pPr>
            <a:r>
              <a:rPr lang="zh-CN" altLang="en-US" b="1"/>
              <a:t>（3）初始化Spring MVC的各个组件，并装配到DispatcherServlet中；</a:t>
            </a:r>
            <a:endParaRPr lang="zh-CN" altLang="en-US" b="1"/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 anchorCtr="0"/>
          <a:p>
            <a:r>
              <a:rPr lang="en-US" altLang="zh-CN"/>
              <a:t>MVC</a:t>
            </a:r>
            <a:r>
              <a:rPr lang="zh-CN" altLang="en-US"/>
              <a:t>设计模式</a:t>
            </a:r>
            <a:endParaRPr lang="zh-CN" altLang="en-US"/>
          </a:p>
        </p:txBody>
      </p:sp>
      <p:sp>
        <p:nvSpPr>
          <p:cNvPr id="14338" name="内容占位符 2"/>
          <p:cNvSpPr>
            <a:spLocks noGrp="1"/>
          </p:cNvSpPr>
          <p:nvPr>
            <p:ph idx="1"/>
          </p:nvPr>
        </p:nvSpPr>
        <p:spPr>
          <a:xfrm>
            <a:off x="1414463" y="1071563"/>
            <a:ext cx="7372350" cy="5429250"/>
          </a:xfrm>
          <a:ln/>
        </p:spPr>
        <p:txBody>
          <a:bodyPr anchor="t" anchorCtr="0"/>
          <a:p>
            <a:r>
              <a:rPr lang="zh-CN" altLang="en-US" sz="4800" b="1">
                <a:solidFill>
                  <a:srgbClr val="0070C0"/>
                </a:solidFill>
              </a:rPr>
              <a:t>设计原则</a:t>
            </a:r>
            <a:endParaRPr lang="zh-CN" altLang="en-US" sz="4800" b="1">
              <a:solidFill>
                <a:srgbClr val="0070C0"/>
              </a:solidFill>
            </a:endParaRPr>
          </a:p>
          <a:p>
            <a:r>
              <a:rPr lang="zh-CN" altLang="en-US" sz="4800" b="1">
                <a:solidFill>
                  <a:srgbClr val="0070C0"/>
                </a:solidFill>
              </a:rPr>
              <a:t>设计模式</a:t>
            </a:r>
            <a:endParaRPr lang="zh-CN" altLang="en-US" sz="4800" b="1">
              <a:solidFill>
                <a:srgbClr val="0070C0"/>
              </a:solidFill>
            </a:endParaRPr>
          </a:p>
          <a:p>
            <a:r>
              <a:rPr lang="en-US" altLang="zh-CN" sz="4800" b="1">
                <a:solidFill>
                  <a:srgbClr val="0070C0"/>
                </a:solidFill>
              </a:rPr>
              <a:t>MVC</a:t>
            </a:r>
            <a:r>
              <a:rPr lang="zh-CN" altLang="en-US" sz="4800" b="1">
                <a:solidFill>
                  <a:srgbClr val="0070C0"/>
                </a:solidFill>
              </a:rPr>
              <a:t>模式</a:t>
            </a:r>
            <a:endParaRPr lang="zh-CN" altLang="en-US" sz="4800" b="1">
              <a:solidFill>
                <a:srgbClr val="0070C0"/>
              </a:solidFill>
            </a:endParaRPr>
          </a:p>
          <a:p>
            <a:r>
              <a:rPr lang="en-US" altLang="zh-CN" sz="4800" b="1">
                <a:solidFill>
                  <a:srgbClr val="0070C0"/>
                </a:solidFill>
              </a:rPr>
              <a:t>MVC</a:t>
            </a:r>
            <a:r>
              <a:rPr lang="zh-CN" altLang="en-US" sz="4800" b="1">
                <a:solidFill>
                  <a:srgbClr val="0070C0"/>
                </a:solidFill>
              </a:rPr>
              <a:t>模式的优缺点</a:t>
            </a:r>
            <a:endParaRPr lang="zh-CN" altLang="en-US" sz="4800" b="1">
              <a:solidFill>
                <a:srgbClr val="0070C0"/>
              </a:solidFill>
            </a:endParaRPr>
          </a:p>
          <a:p>
            <a:r>
              <a:rPr lang="en-US" altLang="zh-CN" sz="4800" b="1">
                <a:solidFill>
                  <a:srgbClr val="0070C0"/>
                </a:solidFill>
              </a:rPr>
              <a:t>MVC</a:t>
            </a:r>
            <a:r>
              <a:rPr lang="zh-CN" altLang="en-US" sz="4800" b="1">
                <a:solidFill>
                  <a:srgbClr val="0070C0"/>
                </a:solidFill>
              </a:rPr>
              <a:t>设计案例</a:t>
            </a:r>
            <a:endParaRPr lang="zh-CN" altLang="en-US" sz="4800" b="1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 anchorCtr="0"/>
          <a:p>
            <a:r>
              <a:rPr lang="zh-CN" altLang="en-US" sz="2800">
                <a:sym typeface="宋体" panose="02010600030101010101" pitchFamily="2" charset="-122"/>
              </a:rPr>
              <a:t>B/S系统下的MVC和SpringMVC的设计模式对比</a:t>
            </a:r>
            <a:endParaRPr lang="zh-CN" altLang="en-US" sz="2800"/>
          </a:p>
        </p:txBody>
      </p:sp>
      <p:pic>
        <p:nvPicPr>
          <p:cNvPr id="32770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" y="947738"/>
            <a:ext cx="8972550" cy="55927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 anchorCtr="0"/>
          <a:p>
            <a:r>
              <a:rPr lang="zh-CN" altLang="en-US" sz="2800">
                <a:sym typeface="宋体" panose="02010600030101010101" pitchFamily="2" charset="-122"/>
              </a:rPr>
              <a:t>B/S系统下的MVC和SpringMVC的设计模式对比</a:t>
            </a:r>
            <a:endParaRPr lang="zh-CN" altLang="en-US" sz="2800"/>
          </a:p>
        </p:txBody>
      </p:sp>
      <p:pic>
        <p:nvPicPr>
          <p:cNvPr id="3379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438" y="881063"/>
            <a:ext cx="8621712" cy="50879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 anchorCtr="0"/>
          <a:p>
            <a:r>
              <a:rPr lang="en-US" altLang="zh-CN"/>
              <a:t>JSP + Servlet + JavaBean</a:t>
            </a:r>
            <a:r>
              <a:rPr lang="zh-CN" altLang="en-US"/>
              <a:t>的</a:t>
            </a:r>
            <a:r>
              <a:rPr lang="en-US" altLang="zh-CN"/>
              <a:t>MVC</a:t>
            </a:r>
            <a:endParaRPr lang="en-US" altLang="zh-CN"/>
          </a:p>
        </p:txBody>
      </p:sp>
      <p:pic>
        <p:nvPicPr>
          <p:cNvPr id="34818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125" y="1936750"/>
            <a:ext cx="8669338" cy="2984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19" name="文本框 4"/>
          <p:cNvSpPr txBox="1"/>
          <p:nvPr/>
        </p:nvSpPr>
        <p:spPr>
          <a:xfrm>
            <a:off x="357188" y="1039813"/>
            <a:ext cx="2019300" cy="8302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4800" b="1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流程：</a:t>
            </a:r>
            <a:endParaRPr lang="zh-CN" altLang="en-US" sz="4800" b="1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 anchorCtr="0"/>
          <a:p>
            <a:r>
              <a:rPr lang="en-US" altLang="zh-CN"/>
              <a:t>JSP + Servlet + JavaBean</a:t>
            </a:r>
            <a:r>
              <a:rPr lang="zh-CN" altLang="en-US"/>
              <a:t>的</a:t>
            </a:r>
            <a:r>
              <a:rPr lang="en-US" altLang="zh-CN"/>
              <a:t>MVC</a:t>
            </a:r>
            <a:endParaRPr lang="en-US" altLang="zh-CN"/>
          </a:p>
        </p:txBody>
      </p:sp>
      <p:sp>
        <p:nvSpPr>
          <p:cNvPr id="35842" name="文本框 4"/>
          <p:cNvSpPr txBox="1"/>
          <p:nvPr/>
        </p:nvSpPr>
        <p:spPr>
          <a:xfrm>
            <a:off x="357188" y="1039813"/>
            <a:ext cx="3243262" cy="8302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4800" b="1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技术要点：</a:t>
            </a:r>
            <a:endParaRPr lang="zh-CN" altLang="en-US" sz="4800" b="1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584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275" y="1870075"/>
            <a:ext cx="8537575" cy="4610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 anchorCtr="0"/>
          <a:p>
            <a:r>
              <a:rPr lang="en-US" altLang="zh-CN"/>
              <a:t>JSP + Servlet + JavaBean</a:t>
            </a:r>
            <a:r>
              <a:rPr lang="zh-CN" altLang="en-US"/>
              <a:t>的</a:t>
            </a:r>
            <a:r>
              <a:rPr lang="en-US" altLang="zh-CN"/>
              <a:t>MVC</a:t>
            </a:r>
            <a:endParaRPr lang="en-US" altLang="zh-CN"/>
          </a:p>
        </p:txBody>
      </p:sp>
      <p:sp>
        <p:nvSpPr>
          <p:cNvPr id="36866" name="文本框 4"/>
          <p:cNvSpPr txBox="1"/>
          <p:nvPr/>
        </p:nvSpPr>
        <p:spPr>
          <a:xfrm>
            <a:off x="357188" y="1039813"/>
            <a:ext cx="2632075" cy="8302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4800" b="1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结构图：</a:t>
            </a:r>
            <a:endParaRPr lang="zh-CN" altLang="en-US" sz="4800" b="1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686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8288" y="1743075"/>
            <a:ext cx="6323012" cy="4730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 anchorCtr="0"/>
          <a:p>
            <a:pPr>
              <a:buNone/>
            </a:pPr>
            <a:r>
              <a:rPr lang="en-US" altLang="zh-CN" b="1">
                <a:sym typeface="宋体" panose="02010600030101010101" pitchFamily="2" charset="-122"/>
              </a:rPr>
              <a:t>MVC</a:t>
            </a:r>
            <a:r>
              <a:rPr lang="zh-CN" altLang="en-US" b="1">
                <a:sym typeface="宋体" panose="02010600030101010101" pitchFamily="2" charset="-122"/>
              </a:rPr>
              <a:t>设计模式优缺点</a:t>
            </a:r>
            <a:endParaRPr lang="en-US" altLang="zh-CN" b="1" dirty="0">
              <a:sym typeface="宋体" panose="02010600030101010101" pitchFamily="2" charset="-122"/>
            </a:endParaRPr>
          </a:p>
        </p:txBody>
      </p:sp>
      <p:pic>
        <p:nvPicPr>
          <p:cNvPr id="37890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650" y="1116013"/>
            <a:ext cx="8658225" cy="43608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 anchorCtr="0"/>
          <a:p>
            <a:pPr>
              <a:buNone/>
            </a:pPr>
            <a:r>
              <a:rPr lang="en-US" altLang="zh-CN" b="1">
                <a:sym typeface="宋体" panose="02010600030101010101" pitchFamily="2" charset="-122"/>
              </a:rPr>
              <a:t>MVC</a:t>
            </a:r>
            <a:r>
              <a:rPr lang="zh-CN" altLang="en-US" b="1">
                <a:sym typeface="宋体" panose="02010600030101010101" pitchFamily="2" charset="-122"/>
              </a:rPr>
              <a:t>设计模式优缺点</a:t>
            </a:r>
            <a:endParaRPr lang="zh-CN" altLang="en-US" dirty="0"/>
          </a:p>
        </p:txBody>
      </p:sp>
      <p:pic>
        <p:nvPicPr>
          <p:cNvPr id="38914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338" y="1085850"/>
            <a:ext cx="8662987" cy="2028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 anchorCtr="0"/>
          <a:p>
            <a:pPr>
              <a:buNone/>
            </a:pPr>
            <a:r>
              <a:rPr lang="en-US" altLang="zh-CN" b="1">
                <a:sym typeface="宋体" panose="02010600030101010101" pitchFamily="2" charset="-122"/>
              </a:rPr>
              <a:t>MVC</a:t>
            </a:r>
            <a:r>
              <a:rPr lang="zh-CN" altLang="en-US" b="1">
                <a:sym typeface="宋体" panose="02010600030101010101" pitchFamily="2" charset="-122"/>
              </a:rPr>
              <a:t>设计模式优缺点</a:t>
            </a:r>
            <a:endParaRPr lang="zh-CN" altLang="en-US" dirty="0"/>
          </a:p>
        </p:txBody>
      </p:sp>
      <p:pic>
        <p:nvPicPr>
          <p:cNvPr id="39938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313" y="1016000"/>
            <a:ext cx="8631237" cy="4314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 anchorCtr="0"/>
          <a:p>
            <a:pPr>
              <a:buNone/>
            </a:pPr>
            <a:r>
              <a:rPr lang="en-US" altLang="zh-CN" b="1">
                <a:sym typeface="宋体" panose="02010600030101010101" pitchFamily="2" charset="-122"/>
              </a:rPr>
              <a:t>MVC</a:t>
            </a:r>
            <a:r>
              <a:rPr lang="zh-CN" altLang="en-US" b="1">
                <a:sym typeface="宋体" panose="02010600030101010101" pitchFamily="2" charset="-122"/>
              </a:rPr>
              <a:t>设计模式</a:t>
            </a:r>
            <a:endParaRPr lang="zh-CN" altLang="en-US" dirty="0"/>
          </a:p>
        </p:txBody>
      </p:sp>
      <p:pic>
        <p:nvPicPr>
          <p:cNvPr id="40962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400" y="4708525"/>
            <a:ext cx="8507413" cy="5254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358900"/>
            <a:ext cx="8797925" cy="2343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 anchorCtr="0"/>
          <a:p>
            <a:pPr>
              <a:buNone/>
            </a:pPr>
            <a:r>
              <a:rPr lang="en-US" altLang="zh-CN" b="1">
                <a:sym typeface="宋体" panose="02010600030101010101" pitchFamily="2" charset="-122"/>
              </a:rPr>
              <a:t>MVC</a:t>
            </a:r>
            <a:r>
              <a:rPr lang="zh-CN" altLang="en-US" b="1">
                <a:sym typeface="宋体" panose="02010600030101010101" pitchFamily="2" charset="-122"/>
              </a:rPr>
              <a:t>设计案例一</a:t>
            </a:r>
            <a:endParaRPr lang="zh-CN" altLang="en-US" dirty="0"/>
          </a:p>
        </p:txBody>
      </p:sp>
      <p:pic>
        <p:nvPicPr>
          <p:cNvPr id="41986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0150" y="258763"/>
            <a:ext cx="3876675" cy="409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7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912813"/>
            <a:ext cx="7424738" cy="55292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 anchorCtr="0"/>
          <a:p>
            <a:r>
              <a:rPr lang="zh-CN" altLang="en-US" b="1"/>
              <a:t>设计原则</a:t>
            </a:r>
            <a:endParaRPr lang="zh-CN" altLang="en-US" b="1" dirty="0"/>
          </a:p>
        </p:txBody>
      </p:sp>
      <p:pic>
        <p:nvPicPr>
          <p:cNvPr id="15362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25" y="944563"/>
            <a:ext cx="7988300" cy="3487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3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432300"/>
            <a:ext cx="8329613" cy="2051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 anchorCtr="0"/>
          <a:p>
            <a:pPr>
              <a:buNone/>
            </a:pPr>
            <a:r>
              <a:rPr lang="en-US" altLang="zh-CN" b="1">
                <a:sym typeface="宋体" panose="02010600030101010101" pitchFamily="2" charset="-122"/>
              </a:rPr>
              <a:t>MVC</a:t>
            </a:r>
            <a:r>
              <a:rPr lang="zh-CN" altLang="en-US" b="1">
                <a:sym typeface="宋体" panose="02010600030101010101" pitchFamily="2" charset="-122"/>
              </a:rPr>
              <a:t>设计案例一</a:t>
            </a:r>
            <a:endParaRPr lang="zh-CN" altLang="en-US" dirty="0"/>
          </a:p>
        </p:txBody>
      </p:sp>
      <p:pic>
        <p:nvPicPr>
          <p:cNvPr id="43010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6488" y="258763"/>
            <a:ext cx="3876675" cy="409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1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25" y="966788"/>
            <a:ext cx="7446963" cy="54054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 anchorCtr="0"/>
          <a:p>
            <a:pPr>
              <a:buNone/>
            </a:pPr>
            <a:r>
              <a:rPr lang="en-US" altLang="zh-CN" b="1">
                <a:sym typeface="宋体" panose="02010600030101010101" pitchFamily="2" charset="-122"/>
              </a:rPr>
              <a:t>MVC</a:t>
            </a:r>
            <a:r>
              <a:rPr lang="zh-CN" altLang="en-US" b="1">
                <a:sym typeface="宋体" panose="02010600030101010101" pitchFamily="2" charset="-122"/>
              </a:rPr>
              <a:t>设计案例一</a:t>
            </a:r>
            <a:endParaRPr lang="zh-CN" altLang="en-US" dirty="0"/>
          </a:p>
        </p:txBody>
      </p:sp>
      <p:pic>
        <p:nvPicPr>
          <p:cNvPr id="44034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9825" y="258763"/>
            <a:ext cx="3876675" cy="409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63" y="896938"/>
            <a:ext cx="7585075" cy="57578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 anchorCtr="0"/>
          <a:p>
            <a:pPr>
              <a:buNone/>
            </a:pPr>
            <a:r>
              <a:rPr lang="en-US" altLang="zh-CN" b="1">
                <a:sym typeface="宋体" panose="02010600030101010101" pitchFamily="2" charset="-122"/>
              </a:rPr>
              <a:t>MVC</a:t>
            </a:r>
            <a:r>
              <a:rPr lang="zh-CN" altLang="en-US" b="1">
                <a:sym typeface="宋体" panose="02010600030101010101" pitchFamily="2" charset="-122"/>
              </a:rPr>
              <a:t>设计案例一</a:t>
            </a:r>
            <a:endParaRPr lang="zh-CN" altLang="en-US" dirty="0"/>
          </a:p>
        </p:txBody>
      </p:sp>
      <p:pic>
        <p:nvPicPr>
          <p:cNvPr id="45058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9350" y="258763"/>
            <a:ext cx="3876675" cy="409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59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895350"/>
            <a:ext cx="6189663" cy="56245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 anchorCtr="0"/>
          <a:p>
            <a:pPr>
              <a:buNone/>
            </a:pPr>
            <a:r>
              <a:rPr lang="en-US" altLang="zh-CN" b="1">
                <a:sym typeface="宋体" panose="02010600030101010101" pitchFamily="2" charset="-122"/>
              </a:rPr>
              <a:t>MVC</a:t>
            </a:r>
            <a:r>
              <a:rPr lang="zh-CN" altLang="en-US" b="1">
                <a:sym typeface="宋体" panose="02010600030101010101" pitchFamily="2" charset="-122"/>
              </a:rPr>
              <a:t>设计案例一</a:t>
            </a:r>
            <a:endParaRPr lang="zh-CN" altLang="en-US" dirty="0"/>
          </a:p>
        </p:txBody>
      </p:sp>
      <p:pic>
        <p:nvPicPr>
          <p:cNvPr id="46082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3950" y="258763"/>
            <a:ext cx="3876675" cy="409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75" y="976313"/>
            <a:ext cx="7359650" cy="54054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 anchorCtr="0"/>
          <a:p>
            <a:pPr>
              <a:buNone/>
            </a:pPr>
            <a:r>
              <a:rPr lang="en-US" altLang="zh-CN" b="1">
                <a:sym typeface="宋体" panose="02010600030101010101" pitchFamily="2" charset="-122"/>
              </a:rPr>
              <a:t>MVC</a:t>
            </a:r>
            <a:r>
              <a:rPr lang="zh-CN" altLang="en-US" b="1">
                <a:sym typeface="宋体" panose="02010600030101010101" pitchFamily="2" charset="-122"/>
              </a:rPr>
              <a:t>设计案例二：在线班级管理系统</a:t>
            </a:r>
            <a:endParaRPr lang="zh-CN" altLang="en-US" b="1">
              <a:sym typeface="宋体" panose="02010600030101010101" pitchFamily="2" charset="-122"/>
            </a:endParaRPr>
          </a:p>
        </p:txBody>
      </p:sp>
      <p:sp>
        <p:nvSpPr>
          <p:cNvPr id="47106" name="文本框 1"/>
          <p:cNvSpPr txBox="1"/>
          <p:nvPr/>
        </p:nvSpPr>
        <p:spPr>
          <a:xfrm>
            <a:off x="500063" y="1108075"/>
            <a:ext cx="8181975" cy="39687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存在三种对象：学生，教师，管理员；</a:t>
            </a:r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分别能实现登录，教师能实现注册；</a:t>
            </a:r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教师能对学生进行删除修改等操作，管理员可查看所有信息等权限。</a:t>
            </a:r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m：为与项目有关所创建的对象和类，如学生类。</a:t>
            </a:r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v：用户所看到的界面。</a:t>
            </a:r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2800" b="1">
                <a:latin typeface="Arial" panose="020B0604020202020204" pitchFamily="34" charset="0"/>
                <a:ea typeface="宋体" panose="02010600030101010101" pitchFamily="2" charset="-122"/>
              </a:rPr>
              <a:t>c：后台控制，实现对不同的对象有不同的权限操作信息</a:t>
            </a:r>
            <a:endParaRPr lang="zh-CN" altLang="en-US" sz="2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2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 anchorCtr="0"/>
          <a:p>
            <a:pPr>
              <a:buNone/>
            </a:pPr>
            <a:r>
              <a:rPr lang="en-US" altLang="zh-CN" b="1">
                <a:sym typeface="宋体" panose="02010600030101010101" pitchFamily="2" charset="-122"/>
              </a:rPr>
              <a:t>MVC</a:t>
            </a:r>
            <a:r>
              <a:rPr lang="zh-CN" altLang="en-US" b="1">
                <a:sym typeface="宋体" panose="02010600030101010101" pitchFamily="2" charset="-122"/>
              </a:rPr>
              <a:t>设计案例二：在线班级管理系统</a:t>
            </a:r>
            <a:endParaRPr lang="zh-CN" altLang="en-US" dirty="0"/>
          </a:p>
        </p:txBody>
      </p:sp>
      <p:sp>
        <p:nvSpPr>
          <p:cNvPr id="48130" name="文本框 1"/>
          <p:cNvSpPr txBox="1"/>
          <p:nvPr/>
        </p:nvSpPr>
        <p:spPr>
          <a:xfrm>
            <a:off x="406400" y="1081088"/>
            <a:ext cx="3852863" cy="42465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学生类（M）：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public class Student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{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   privateStringrollNo;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   privateString name;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   publicStringgetRollNo()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   {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      return rollNo;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   }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   publicvoid setRollNo(String rollNo)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   {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      this.rollNo= rollNo;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   }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1" name="文本框 2"/>
          <p:cNvSpPr txBox="1"/>
          <p:nvPr/>
        </p:nvSpPr>
        <p:spPr>
          <a:xfrm>
            <a:off x="4733925" y="1635125"/>
            <a:ext cx="4343400" cy="23066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public String getName(){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      return name;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   }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   public void setName(String name){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      this.name= name;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   }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}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188" y="1071563"/>
            <a:ext cx="8429625" cy="5429250"/>
          </a:xfrm>
        </p:spPr>
        <p:txBody>
          <a:bodyPr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400" b="0" i="0" u="none" strike="noStrike" kern="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视图（V）</a:t>
            </a:r>
            <a:endParaRPr kumimoji="0" lang="zh-CN" altLang="en-US" sz="2400" b="0" i="0" u="none" strike="noStrike" kern="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400" b="0" i="0" u="none" strike="noStrike" kern="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StudentView{</a:t>
            </a:r>
            <a:endParaRPr kumimoji="0" lang="zh-CN" altLang="en-US" sz="2400" b="0" i="0" u="none" strike="noStrike" kern="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400" b="0" i="0" u="none" strike="noStrike" kern="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  publicvoid printStudentDetails(String studentName,String studentRollNo){</a:t>
            </a:r>
            <a:endParaRPr kumimoji="0" lang="zh-CN" altLang="en-US" sz="2400" b="0" i="0" u="none" strike="noStrike" kern="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400" b="0" i="0" u="none" strike="noStrike" kern="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     System.out.println("Student: ");</a:t>
            </a:r>
            <a:endParaRPr kumimoji="0" lang="zh-CN" altLang="en-US" sz="2400" b="0" i="0" u="none" strike="noStrike" kern="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400" b="0" i="0" u="none" strike="noStrike" kern="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     System.out.println("Name: "+ studentName);</a:t>
            </a:r>
            <a:endParaRPr kumimoji="0" lang="zh-CN" altLang="en-US" sz="2400" b="0" i="0" u="none" strike="noStrike" kern="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400" b="0" i="0" u="none" strike="noStrike" kern="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     System.out.println("Roll No: "+ studentRollNo);</a:t>
            </a:r>
            <a:endParaRPr kumimoji="0" lang="zh-CN" altLang="en-US" sz="2400" b="0" i="0" u="none" strike="noStrike" kern="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400" b="0" i="0" u="none" strike="noStrike" kern="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}</a:t>
            </a:r>
            <a:endParaRPr kumimoji="0" lang="zh-CN" altLang="en-US" sz="2400" b="0" i="0" u="none" strike="noStrike" kern="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400" b="0" i="0" u="none" strike="noStrike" kern="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kumimoji="0" lang="zh-CN" altLang="en-US" sz="2400" b="0" i="0" u="none" strike="noStrike" kern="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</a:pPr>
            <a:endParaRPr kumimoji="0" lang="zh-CN" altLang="en-US" sz="2400" b="0" i="0" u="none" strike="noStrike" kern="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 anchorCtr="0"/>
          <a:p>
            <a:pPr>
              <a:buNone/>
            </a:pPr>
            <a:r>
              <a:rPr lang="en-US" altLang="zh-CN" b="1">
                <a:sym typeface="宋体" panose="02010600030101010101" pitchFamily="2" charset="-122"/>
              </a:rPr>
              <a:t>MVC</a:t>
            </a:r>
            <a:r>
              <a:rPr lang="zh-CN" altLang="en-US" b="1">
                <a:sym typeface="宋体" panose="02010600030101010101" pitchFamily="2" charset="-122"/>
              </a:rPr>
              <a:t>设计案例二：在线班级管理系统</a:t>
            </a:r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内容占位符 2"/>
          <p:cNvSpPr>
            <a:spLocks noGrp="1"/>
          </p:cNvSpPr>
          <p:nvPr>
            <p:ph idx="1"/>
          </p:nvPr>
        </p:nvSpPr>
        <p:spPr>
          <a:xfrm>
            <a:off x="357188" y="960438"/>
            <a:ext cx="8429625" cy="5540375"/>
          </a:xfrm>
          <a:ln/>
        </p:spPr>
        <p:txBody>
          <a:bodyPr anchor="t" anchorCtr="0"/>
          <a:p>
            <a:r>
              <a:rPr lang="zh-CN" altLang="en-US"/>
              <a:t>控制器（C）</a:t>
            </a:r>
            <a:endParaRPr lang="zh-CN" altLang="en-US"/>
          </a:p>
        </p:txBody>
      </p:sp>
      <p:sp>
        <p:nvSpPr>
          <p:cNvPr id="50178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 anchorCtr="0"/>
          <a:p>
            <a:pPr>
              <a:buNone/>
            </a:pPr>
            <a:r>
              <a:rPr lang="en-US" altLang="zh-CN" b="1">
                <a:sym typeface="宋体" panose="02010600030101010101" pitchFamily="2" charset="-122"/>
              </a:rPr>
              <a:t>MVC</a:t>
            </a:r>
            <a:r>
              <a:rPr lang="zh-CN" altLang="en-US" b="1">
                <a:sym typeface="宋体" panose="02010600030101010101" pitchFamily="2" charset="-122"/>
              </a:rPr>
              <a:t>设计案例二：在线班级管理系统</a:t>
            </a:r>
            <a:endParaRPr lang="zh-CN" altLang="en-US" dirty="0"/>
          </a:p>
        </p:txBody>
      </p:sp>
      <p:sp>
        <p:nvSpPr>
          <p:cNvPr id="50179" name="文本框 3"/>
          <p:cNvSpPr txBox="1"/>
          <p:nvPr/>
        </p:nvSpPr>
        <p:spPr>
          <a:xfrm>
            <a:off x="865188" y="1500188"/>
            <a:ext cx="6376987" cy="452278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public class StudentController{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   private Student model;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   private StudentView view;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   public StudentController(Student model,StudentView view){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      this.model= model;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      this.view= view;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   }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public void setStudentName(String name){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     model.setName(name);        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   }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   public String getStudentName(){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      return model.getName();        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   }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   public void setStudentRollNo(String rollNo){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     model.setRollNo(rollNo);        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   }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内容占位符 2"/>
          <p:cNvSpPr>
            <a:spLocks noGrp="1"/>
          </p:cNvSpPr>
          <p:nvPr>
            <p:ph idx="1"/>
          </p:nvPr>
        </p:nvSpPr>
        <p:spPr>
          <a:xfrm>
            <a:off x="357188" y="1071563"/>
            <a:ext cx="8429625" cy="5429250"/>
          </a:xfrm>
          <a:ln/>
        </p:spPr>
        <p:txBody>
          <a:bodyPr anchor="t" anchorCtr="0"/>
          <a:p>
            <a:pPr marL="0" indent="0">
              <a:buNone/>
            </a:pPr>
            <a:r>
              <a:rPr lang="en-US" altLang="zh-CN"/>
              <a:t>  </a:t>
            </a:r>
            <a:r>
              <a:rPr lang="zh-CN" altLang="en-US"/>
              <a:t>public String getStudentRollNo(){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      return model.getRollNo();        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   }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public void updateView(){                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view.printStudentDetails(model.getName(),   </a:t>
            </a:r>
            <a:r>
              <a:rPr lang="en-US" altLang="zh-CN"/>
              <a:t>	</a:t>
            </a:r>
            <a:r>
              <a:rPr lang="zh-CN" altLang="en-US"/>
              <a:t>model.getRollNo());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}    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}</a:t>
            </a:r>
            <a:endParaRPr lang="zh-CN" altLang="en-US"/>
          </a:p>
        </p:txBody>
      </p:sp>
      <p:sp>
        <p:nvSpPr>
          <p:cNvPr id="51202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 anchorCtr="0"/>
          <a:p>
            <a:pPr>
              <a:buNone/>
            </a:pPr>
            <a:r>
              <a:rPr lang="en-US" altLang="zh-CN" b="1">
                <a:sym typeface="宋体" panose="02010600030101010101" pitchFamily="2" charset="-122"/>
              </a:rPr>
              <a:t>MVC</a:t>
            </a:r>
            <a:r>
              <a:rPr lang="zh-CN" altLang="en-US" b="1">
                <a:sym typeface="宋体" panose="02010600030101010101" pitchFamily="2" charset="-122"/>
              </a:rPr>
              <a:t>设计案例二：在线班级管理系统</a:t>
            </a:r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 anchorCtr="0"/>
          <a:p>
            <a:r>
              <a:rPr lang="zh-CN" altLang="en-US"/>
              <a:t>金融业量化系统架构</a:t>
            </a:r>
            <a:endParaRPr lang="zh-CN" altLang="en-US"/>
          </a:p>
        </p:txBody>
      </p:sp>
      <p:pic>
        <p:nvPicPr>
          <p:cNvPr id="52226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6938" y="1136650"/>
            <a:ext cx="4811712" cy="52562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 anchorCtr="0"/>
          <a:p>
            <a:pPr>
              <a:buNone/>
            </a:pPr>
            <a:r>
              <a:rPr lang="zh-CN" altLang="en-US" b="1">
                <a:sym typeface="宋体" panose="02010600030101010101" pitchFamily="2" charset="-122"/>
              </a:rPr>
              <a:t>设计模式</a:t>
            </a:r>
            <a:endParaRPr lang="zh-CN" altLang="en-US" dirty="0"/>
          </a:p>
        </p:txBody>
      </p:sp>
      <p:pic>
        <p:nvPicPr>
          <p:cNvPr id="17410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9313" y="1052513"/>
            <a:ext cx="7897812" cy="29987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1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63" y="4541838"/>
            <a:ext cx="7961312" cy="11826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4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 anchorCtr="0"/>
          <a:p>
            <a:endParaRPr lang="zh-CN" altLang="en-US"/>
          </a:p>
        </p:txBody>
      </p:sp>
      <p:sp>
        <p:nvSpPr>
          <p:cNvPr id="53250" name="内容占位符 2"/>
          <p:cNvSpPr>
            <a:spLocks noGrp="1"/>
          </p:cNvSpPr>
          <p:nvPr>
            <p:ph idx="1"/>
          </p:nvPr>
        </p:nvSpPr>
        <p:spPr>
          <a:xfrm>
            <a:off x="357188" y="1071563"/>
            <a:ext cx="8429625" cy="5429250"/>
          </a:xfrm>
          <a:ln/>
        </p:spPr>
        <p:txBody>
          <a:bodyPr anchor="t" anchorCtr="0"/>
          <a:p>
            <a:endParaRPr lang="zh-CN" altLang="en-US"/>
          </a:p>
        </p:txBody>
      </p:sp>
      <p:sp>
        <p:nvSpPr>
          <p:cNvPr id="53251" name="文本框 3"/>
          <p:cNvSpPr txBox="1"/>
          <p:nvPr/>
        </p:nvSpPr>
        <p:spPr>
          <a:xfrm>
            <a:off x="841375" y="1703388"/>
            <a:ext cx="10969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股票市场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116013" y="2020888"/>
            <a:ext cx="0" cy="270351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3" name="文本框 5"/>
          <p:cNvSpPr txBox="1"/>
          <p:nvPr/>
        </p:nvSpPr>
        <p:spPr>
          <a:xfrm>
            <a:off x="1317625" y="2381250"/>
            <a:ext cx="10985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上海市场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4" name="文本框 6"/>
          <p:cNvSpPr txBox="1"/>
          <p:nvPr/>
        </p:nvSpPr>
        <p:spPr>
          <a:xfrm>
            <a:off x="1403350" y="2900363"/>
            <a:ext cx="10969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深圳市场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5" name="文本框 7"/>
          <p:cNvSpPr txBox="1"/>
          <p:nvPr/>
        </p:nvSpPr>
        <p:spPr>
          <a:xfrm>
            <a:off x="1403350" y="3441700"/>
            <a:ext cx="8683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中小板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6" name="文本框 8"/>
          <p:cNvSpPr txBox="1"/>
          <p:nvPr/>
        </p:nvSpPr>
        <p:spPr>
          <a:xfrm>
            <a:off x="1403350" y="3944938"/>
            <a:ext cx="8683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创业板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7" name="文本框 9"/>
          <p:cNvSpPr txBox="1"/>
          <p:nvPr/>
        </p:nvSpPr>
        <p:spPr>
          <a:xfrm>
            <a:off x="1403350" y="4500563"/>
            <a:ext cx="8683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科创板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116013" y="2565400"/>
            <a:ext cx="28733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116013" y="3084513"/>
            <a:ext cx="28733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116013" y="3625850"/>
            <a:ext cx="28733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116013" y="4129088"/>
            <a:ext cx="28733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116013" y="4684713"/>
            <a:ext cx="28733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519488" y="2565400"/>
            <a:ext cx="28733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64" name="文本框 16"/>
          <p:cNvSpPr txBox="1"/>
          <p:nvPr/>
        </p:nvSpPr>
        <p:spPr>
          <a:xfrm>
            <a:off x="3200400" y="1703388"/>
            <a:ext cx="10969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期货市场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3492500" y="2020888"/>
            <a:ext cx="26988" cy="248761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66" name="文本框 18"/>
          <p:cNvSpPr txBox="1"/>
          <p:nvPr/>
        </p:nvSpPr>
        <p:spPr>
          <a:xfrm>
            <a:off x="3806825" y="2381250"/>
            <a:ext cx="8699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中金所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67" name="文本框 19"/>
          <p:cNvSpPr txBox="1"/>
          <p:nvPr/>
        </p:nvSpPr>
        <p:spPr>
          <a:xfrm>
            <a:off x="3806825" y="2900363"/>
            <a:ext cx="8699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大商所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3519488" y="3084513"/>
            <a:ext cx="28733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519488" y="3560763"/>
            <a:ext cx="28733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70" name="文本框 22"/>
          <p:cNvSpPr txBox="1"/>
          <p:nvPr/>
        </p:nvSpPr>
        <p:spPr>
          <a:xfrm>
            <a:off x="3806825" y="3376613"/>
            <a:ext cx="8699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郑商所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71" name="文本框 23"/>
          <p:cNvSpPr txBox="1"/>
          <p:nvPr/>
        </p:nvSpPr>
        <p:spPr>
          <a:xfrm>
            <a:off x="3806825" y="3810000"/>
            <a:ext cx="10985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上海金属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72" name="文本框 24"/>
          <p:cNvSpPr txBox="1"/>
          <p:nvPr/>
        </p:nvSpPr>
        <p:spPr>
          <a:xfrm>
            <a:off x="3806825" y="4316413"/>
            <a:ext cx="10985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上海能源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519488" y="4030663"/>
            <a:ext cx="28733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519488" y="4500563"/>
            <a:ext cx="28733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75" name="文本框 28"/>
          <p:cNvSpPr txBox="1"/>
          <p:nvPr/>
        </p:nvSpPr>
        <p:spPr>
          <a:xfrm>
            <a:off x="5695950" y="1762125"/>
            <a:ext cx="10985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各类报表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76" name="文本框 29"/>
          <p:cNvSpPr txBox="1"/>
          <p:nvPr/>
        </p:nvSpPr>
        <p:spPr>
          <a:xfrm>
            <a:off x="7348538" y="1762125"/>
            <a:ext cx="10969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各类板块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>
            <a:off x="5851525" y="2071688"/>
            <a:ext cx="26988" cy="248761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7521575" y="2071688"/>
            <a:ext cx="26988" cy="248761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878513" y="2565400"/>
            <a:ext cx="28733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7521575" y="2565400"/>
            <a:ext cx="28733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81" name="文本框 34"/>
          <p:cNvSpPr txBox="1"/>
          <p:nvPr/>
        </p:nvSpPr>
        <p:spPr>
          <a:xfrm>
            <a:off x="841375" y="5287963"/>
            <a:ext cx="17827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各类数据库文件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82" name="文本框 35"/>
          <p:cNvSpPr txBox="1"/>
          <p:nvPr/>
        </p:nvSpPr>
        <p:spPr>
          <a:xfrm>
            <a:off x="3200400" y="5287963"/>
            <a:ext cx="17827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各种粒度的数据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83" name="文本框 36"/>
          <p:cNvSpPr txBox="1"/>
          <p:nvPr/>
        </p:nvSpPr>
        <p:spPr>
          <a:xfrm>
            <a:off x="5737225" y="5287963"/>
            <a:ext cx="17843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各种不同的参数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 anchorCtr="0"/>
          <a:p>
            <a:endParaRPr lang="zh-CN" altLang="en-US"/>
          </a:p>
        </p:txBody>
      </p:sp>
      <p:pic>
        <p:nvPicPr>
          <p:cNvPr id="5427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2163" y="966788"/>
            <a:ext cx="8096250" cy="1462087"/>
          </a:xfrm>
          <a:ln/>
        </p:spPr>
      </p:pic>
      <p:pic>
        <p:nvPicPr>
          <p:cNvPr id="5427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63" y="2724150"/>
            <a:ext cx="8121650" cy="22018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 anchorCtr="0"/>
          <a:p>
            <a:r>
              <a:rPr lang="zh-CN" altLang="en-US"/>
              <a:t>各类不同应用：量化系统</a:t>
            </a:r>
            <a:endParaRPr lang="zh-CN" altLang="en-US"/>
          </a:p>
        </p:txBody>
      </p:sp>
      <p:pic>
        <p:nvPicPr>
          <p:cNvPr id="5529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1038225"/>
            <a:ext cx="7673975" cy="4805363"/>
          </a:xfrm>
          <a:ln/>
        </p:spPr>
      </p:pic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b" anchorCtr="0"/>
          <a:p>
            <a:r>
              <a:rPr lang="en-US" altLang="zh-CN" b="1">
                <a:sym typeface="宋体" panose="02010600030101010101" pitchFamily="2" charset="-122"/>
              </a:rPr>
              <a:t>MVC</a:t>
            </a:r>
            <a:r>
              <a:rPr lang="zh-CN" altLang="en-US" b="1">
                <a:sym typeface="宋体" panose="02010600030101010101" pitchFamily="2" charset="-122"/>
              </a:rPr>
              <a:t>设计案例三</a:t>
            </a:r>
            <a:endParaRPr lang="zh-CN" altLang="en-US"/>
          </a:p>
        </p:txBody>
      </p:sp>
      <p:pic>
        <p:nvPicPr>
          <p:cNvPr id="5632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7188" y="1108075"/>
            <a:ext cx="8429625" cy="1778000"/>
          </a:xfrm>
          <a:ln/>
        </p:spPr>
      </p:pic>
      <p:sp>
        <p:nvSpPr>
          <p:cNvPr id="56323" name="文本框 4"/>
          <p:cNvSpPr txBox="1"/>
          <p:nvPr/>
        </p:nvSpPr>
        <p:spPr>
          <a:xfrm>
            <a:off x="338138" y="3135313"/>
            <a:ext cx="70913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MVC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都可以是复杂的结构，复杂的模型、复杂的控制器、复杂的视图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矩形 1"/>
          <p:cNvSpPr/>
          <p:nvPr/>
        </p:nvSpPr>
        <p:spPr>
          <a:xfrm>
            <a:off x="685800" y="1092200"/>
            <a:ext cx="8056563" cy="31702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indent="266700">
              <a:lnSpc>
                <a:spcPts val="1950"/>
              </a:lnSpc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  SSH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struts+spring+hibernate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zh-CN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是目前较流行的一种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Web</a:t>
            </a:r>
            <a:r>
              <a:rPr lang="zh-CN" altLang="zh-CN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应用程序开源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集成</a:t>
            </a:r>
            <a:r>
              <a:rPr lang="zh-CN" altLang="zh-CN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框架，用于构建灵活、易于扩展的多层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Web</a:t>
            </a:r>
            <a:r>
              <a:rPr lang="zh-CN" altLang="zh-CN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应用。集成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SSH</a:t>
            </a:r>
            <a:r>
              <a:rPr lang="zh-CN" altLang="zh-CN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框架的系统从职责上分为四层：表示层、业务逻辑层、数据持久层和域模块层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实体层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266700">
              <a:lnSpc>
                <a:spcPts val="1950"/>
              </a:lnSpc>
            </a:pP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表示层：通过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JSP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页面实现交互界面，负责传送请求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(Request)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和接收响应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(Response)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，然后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Struts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根据配置文件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(struts-config.xml)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ActionServlet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接收到的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Request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委派给相应的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Action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处理。</a:t>
            </a:r>
            <a:endParaRPr lang="zh-CN" altLang="en-US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266700">
              <a:lnSpc>
                <a:spcPts val="1950"/>
              </a:lnSpc>
            </a:pP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业务层：管理服务组件的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Spring IoC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容器负责向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Action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提供业务模型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(Model)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组件和该组件的协作对象数据处理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(DAO)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组件完成业务逻辑，并提供事务处理、缓冲池等容器组件以提升系统性能和保证数据的完整性。</a:t>
            </a:r>
            <a:endParaRPr lang="zh-CN" altLang="en-US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266700">
              <a:lnSpc>
                <a:spcPts val="1950"/>
              </a:lnSpc>
            </a:pP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持久层：依赖于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Hibernate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的对象化映射和数据库交互，处理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DAO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组件请求的数据，并返回处理结果。</a:t>
            </a:r>
            <a:endParaRPr lang="zh-CN" altLang="en-US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266700">
              <a:lnSpc>
                <a:spcPts val="1950"/>
              </a:lnSpc>
            </a:pPr>
            <a:endParaRPr lang="zh-CN" altLang="zh-CN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60363" y="373063"/>
            <a:ext cx="8382000" cy="384175"/>
          </a:xfrm>
        </p:spPr>
        <p:txBody>
          <a:bodyPr wrap="square" lIns="0" tIns="0" rIns="0" bIns="0" numCol="1" rtlCol="0" anchor="t" anchorCtr="0" compatLnSpc="1">
            <a:spAutoFit/>
          </a:bodyPr>
          <a:lstStyle/>
          <a:p>
            <a:pPr marL="0" marR="0" lvl="0" indent="0" algn="r" defTabSz="91313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-125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SSH</a:t>
            </a:r>
            <a:r>
              <a:rPr kumimoji="0" lang="zh-CN" altLang="en-US" sz="2800" b="0" i="0" u="none" strike="noStrike" kern="1200" cap="none" spc="-125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框架</a:t>
            </a:r>
            <a:endParaRPr kumimoji="0" lang="zh-CN" altLang="en-US" sz="2800" b="0" i="0" u="none" strike="noStrike" kern="1200" cap="none" spc="-125" normalizeH="0" baseline="0" noProof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黑体" panose="02010609060101010101" pitchFamily="2" charset="-122"/>
              <a:cs typeface="+mj-cs"/>
            </a:endParaRPr>
          </a:p>
        </p:txBody>
      </p:sp>
      <p:pic>
        <p:nvPicPr>
          <p:cNvPr id="57347" name="Picture 9" descr="c:\documents and settings\linweiwei\application data\360se6\User Data\temp\d1160924ab18972bb5b6484ee4cd7b899f510aa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2087563"/>
            <a:ext cx="8197850" cy="3517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矩形 1"/>
          <p:cNvSpPr>
            <a:spLocks noChangeArrowheads="1"/>
          </p:cNvSpPr>
          <p:nvPr/>
        </p:nvSpPr>
        <p:spPr bwMode="auto">
          <a:xfrm>
            <a:off x="685800" y="1063625"/>
            <a:ext cx="7696200" cy="21859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ts val="19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Struts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Apache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项目，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Struts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的前身是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Craig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R.McClanahan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编写的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JSP Model2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架构。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Struts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在英文中是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"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支架、支撑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"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的意思，这表明了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Struts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Web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应用开发中的巨大作用，采用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Struts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可以更好地遵循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MVC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模式。此外，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Struts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提供了一套完备的规范，以及基础类库，可以充分利用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JSP/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Servlet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的优点，减轻程序员的工作量，具有很强的可扩展性。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ts val="19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Struts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作为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MVC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模式的典型实现，对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Model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View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Controller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都提供了对应的实现组件，其具体的实现如图所示。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ts val="19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17575" y="3730625"/>
            <a:ext cx="10961688" cy="444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58371" name="对象 4"/>
          <p:cNvGraphicFramePr>
            <a:graphicFrameLocks noChangeAspect="1"/>
          </p:cNvGraphicFramePr>
          <p:nvPr/>
        </p:nvGraphicFramePr>
        <p:xfrm>
          <a:off x="685800" y="2649538"/>
          <a:ext cx="7239000" cy="343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9918700" imgH="4711700" progId="Visio.Drawing.15">
                  <p:embed/>
                </p:oleObj>
              </mc:Choice>
              <mc:Fallback>
                <p:oleObj name="" r:id="rId1" imgW="9918700" imgH="471170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5800" y="2649538"/>
                        <a:ext cx="7239000" cy="343058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2" name="矩形 9"/>
          <p:cNvSpPr/>
          <p:nvPr/>
        </p:nvSpPr>
        <p:spPr>
          <a:xfrm>
            <a:off x="3505200" y="2895600"/>
            <a:ext cx="1912938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b="1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Struts</a:t>
            </a:r>
            <a:r>
              <a:rPr lang="zh-CN" altLang="zh-CN" b="1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框架结构图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81000" y="323850"/>
            <a:ext cx="8382000" cy="384175"/>
          </a:xfrm>
        </p:spPr>
        <p:txBody>
          <a:bodyPr wrap="square" lIns="0" tIns="0" rIns="0" bIns="0" numCol="1" rtlCol="0" anchor="t" anchorCtr="0" compatLnSpc="1">
            <a:spAutoFit/>
          </a:bodyPr>
          <a:lstStyle/>
          <a:p>
            <a:pPr marL="0" marR="0" lvl="0" indent="0" algn="r" defTabSz="91313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-125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Struts</a:t>
            </a:r>
            <a:r>
              <a:rPr kumimoji="0" lang="zh-CN" altLang="en-US" sz="2800" b="0" i="0" u="none" strike="noStrike" kern="1200" cap="none" spc="-125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介绍</a:t>
            </a:r>
            <a:endParaRPr kumimoji="0" lang="zh-CN" altLang="en-US" sz="2800" b="0" i="0" u="none" strike="noStrike" kern="1200" cap="none" spc="-125" normalizeH="0" baseline="0" noProof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黑体" panose="02010609060101010101" pitchFamily="2" charset="-122"/>
              <a:cs typeface="+mj-cs"/>
            </a:endParaRP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92113" y="338138"/>
            <a:ext cx="8382000" cy="384175"/>
          </a:xfrm>
        </p:spPr>
        <p:txBody>
          <a:bodyPr wrap="square" lIns="0" tIns="0" rIns="0" bIns="0" numCol="1" rtlCol="0" anchor="t" anchorCtr="0" compatLnSpc="1">
            <a:spAutoFit/>
          </a:bodyPr>
          <a:lstStyle/>
          <a:p>
            <a:pPr marL="0" marR="0" lvl="0" indent="0" algn="r" defTabSz="91313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-125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Struts</a:t>
            </a:r>
            <a:r>
              <a:rPr kumimoji="0" lang="zh-CN" altLang="en-US" sz="2800" b="0" i="0" u="none" strike="noStrike" kern="1200" cap="none" spc="-125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的下载与安装</a:t>
            </a:r>
            <a:endParaRPr kumimoji="0" lang="zh-CN" altLang="en-US" sz="2800" b="0" i="0" u="none" strike="noStrike" kern="1200" cap="none" spc="-125" normalizeH="0" baseline="0" noProof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黑体" panose="02010609060101010101" pitchFamily="2" charset="-122"/>
              <a:cs typeface="+mj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92113" y="1147763"/>
            <a:ext cx="8512175" cy="430847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Struts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目前的最新版本是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1. 2.9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，下载和安装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Struts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请按如下步骤进行。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(1)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在浏览器的地址栏输入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http://struts.apache.org/download.cgi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，下载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Struts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最新版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struts-2.3.15.1-all.zip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(2)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将下载到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zip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文件解压缩，解压缩后有如下文件结构。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 contrib: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包含了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Struts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表达式的依赖类库，如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JSTL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等类库。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 lib: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包含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Struts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的核心类库，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Struts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自定义标签库文件以及数据校验的规则文件等。该文件夹下的文件是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Struts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的核心部分。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webapps: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该文件夹下包含了几个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WAR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文件，这些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WAR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文件都是一个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Web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应用，包含了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Struts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的说明文档及范例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(struts-documentation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文件夹下包含了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Struts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API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文档，用户指南等文档，而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struts-examples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夹下则包含了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Struts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的各种简单范例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等。将这些文件解压缩。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其他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license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readme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等文档。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(3)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如果需要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Web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应用增加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Struts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的支持，则应该将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lib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文件夹下的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jar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文件全部复制到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Web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应用的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WEB-INF/llib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路径下。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457200" y="398463"/>
            <a:ext cx="8382000" cy="384175"/>
          </a:xfrm>
        </p:spPr>
        <p:txBody>
          <a:bodyPr wrap="square" lIns="0" tIns="0" rIns="0" bIns="0" numCol="1" rtlCol="0" anchor="t" anchorCtr="0" compatLnSpc="1">
            <a:spAutoFit/>
          </a:bodyPr>
          <a:lstStyle/>
          <a:p>
            <a:pPr marL="0" marR="0" lvl="0" indent="0" algn="r" defTabSz="91313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-125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Struts</a:t>
            </a:r>
            <a:r>
              <a:rPr kumimoji="0" lang="zh-CN" altLang="en-US" sz="2800" b="0" i="0" u="none" strike="noStrike" kern="1200" cap="none" spc="-125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的下载与安装</a:t>
            </a:r>
            <a:endParaRPr kumimoji="0" lang="zh-CN" altLang="en-US" sz="2800" b="0" i="0" u="none" strike="noStrike" kern="1200" cap="none" spc="-125" normalizeH="0" baseline="0" noProof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黑体" panose="02010609060101010101" pitchFamily="2" charset="-122"/>
              <a:cs typeface="+mj-cs"/>
            </a:endParaRPr>
          </a:p>
        </p:txBody>
      </p:sp>
      <p:sp>
        <p:nvSpPr>
          <p:cNvPr id="60418" name="矩形 1"/>
          <p:cNvSpPr/>
          <p:nvPr/>
        </p:nvSpPr>
        <p:spPr>
          <a:xfrm>
            <a:off x="457200" y="1447800"/>
            <a:ext cx="8229600" cy="25860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(4) 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如果需要使用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Struts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的标签库，应该将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lib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路径下的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TLD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文件复制到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Web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应用的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WEB-INF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路径下，并在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Web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应用的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web.xml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文件中配置对应的标签库。</a:t>
            </a:r>
            <a:endParaRPr lang="zh-CN" altLang="zh-CN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 </a:t>
            </a:r>
            <a:endParaRPr lang="zh-CN" altLang="zh-CN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(5) 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如果需要使用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Struts 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的数据校验，应将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lib 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路径下的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validator-rules.xml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文件复制到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WEB-INF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路径下。</a:t>
            </a:r>
            <a:endParaRPr lang="zh-CN" altLang="zh-CN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 </a:t>
            </a:r>
            <a:endParaRPr lang="zh-CN" altLang="zh-CN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(6) 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如果需要使用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Struts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表达式，则应将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contrib\struts-el\lib 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路径下的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jar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文件复制到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WEB-INF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路径下，将对应的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TLD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文件也复制到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WEB-INF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路径下，并在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web.xml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文件中配置对应的标签库。</a:t>
            </a:r>
            <a:endParaRPr lang="zh-CN" altLang="zh-CN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81000" y="347663"/>
            <a:ext cx="8382000" cy="384175"/>
          </a:xfrm>
        </p:spPr>
        <p:txBody>
          <a:bodyPr wrap="square" lIns="0" tIns="0" rIns="0" bIns="0" numCol="1" rtlCol="0" anchor="t" anchorCtr="0" compatLnSpc="1">
            <a:spAutoFit/>
          </a:bodyPr>
          <a:lstStyle/>
          <a:p>
            <a:pPr marL="0" marR="0" lvl="0" indent="0" algn="r" defTabSz="91313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-125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Struts</a:t>
            </a:r>
            <a:r>
              <a:rPr kumimoji="0" lang="zh-CN" altLang="en-US" sz="2800" b="0" i="0" u="none" strike="noStrike" kern="1200" cap="none" spc="-125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的配置</a:t>
            </a:r>
            <a:endParaRPr kumimoji="0" lang="zh-CN" altLang="en-US" sz="2800" b="0" i="0" u="none" strike="noStrike" kern="1200" cap="none" spc="-125" normalizeH="0" baseline="0" noProof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黑体" panose="02010609060101010101" pitchFamily="2" charset="-122"/>
              <a:cs typeface="+mj-cs"/>
            </a:endParaRPr>
          </a:p>
        </p:txBody>
      </p:sp>
      <p:sp>
        <p:nvSpPr>
          <p:cNvPr id="61442" name="矩形 1"/>
          <p:cNvSpPr/>
          <p:nvPr/>
        </p:nvSpPr>
        <p:spPr>
          <a:xfrm>
            <a:off x="457200" y="1090613"/>
            <a:ext cx="8229600" cy="14779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	Struts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框架的应用使开发更加规范、统一。所有的控制器都由两部分组成一一核心控制器与业务逻辑控制器。核心控制器负责拦截用户请求，而业务逻辑控制器则负责处理用户请求。为了让核心控制器能拦截到所有的用户请求，应使用模式匹配的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Struts 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的核心控制器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Servlet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的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URL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。配置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Struts 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的核心控制器，需要在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web.xml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文件中增加如下代码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:</a:t>
            </a:r>
            <a:endParaRPr lang="en-US" altLang="zh-CN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1500" y="2886075"/>
            <a:ext cx="8001000" cy="27987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&lt;!-- 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Struts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的核心控制器配置成标准的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Servlet--&gt;</a:t>
            </a:r>
            <a:endParaRPr kumimoji="0" lang="zh-CN" altLang="zh-CN" sz="1600" b="0" i="0" u="none" strike="noStrike" kern="1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&lt;servlet&gt;</a:t>
            </a:r>
            <a:endParaRPr kumimoji="0" lang="zh-CN" altLang="zh-CN" sz="1600" b="0" i="0" u="none" strike="noStrike" kern="1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&lt;servlet-name&gt;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actionSevlet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&lt;/servlet-name&gt;</a:t>
            </a:r>
            <a:endParaRPr kumimoji="0" lang="zh-CN" altLang="zh-CN" sz="1600" b="0" i="0" u="none" strike="noStrike" kern="1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&lt;servlet-class&gt;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org.apache.struts.action.ActionServlet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&lt;/servlet-class&gt;</a:t>
            </a:r>
            <a:endParaRPr kumimoji="0" lang="zh-CN" altLang="zh-CN" sz="1600" b="0" i="0" u="none" strike="noStrike" kern="1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&lt;/servlet&gt;</a:t>
            </a:r>
            <a:endParaRPr kumimoji="0" lang="zh-CN" altLang="zh-CN" sz="1600" b="0" i="0" u="none" strike="noStrike" kern="1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kumimoji="0" lang="zh-CN" altLang="zh-CN" sz="1600" b="0" i="0" u="none" strike="noStrike" kern="1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&lt;!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一 采用模式匹配来配置核心控制器的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URL-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endParaRPr kumimoji="0" lang="zh-CN" altLang="zh-CN" sz="1600" b="0" i="0" u="none" strike="noStrike" kern="1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&lt;servlet-mapping&gt;</a:t>
            </a:r>
            <a:endParaRPr kumimoji="0" lang="zh-CN" altLang="zh-CN" sz="1600" b="0" i="0" u="none" strike="noStrike" kern="1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&lt;servlet-name&gt;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actionSevlet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&lt;/servlet-name&gt;</a:t>
            </a:r>
            <a:endParaRPr kumimoji="0" lang="zh-CN" altLang="zh-CN" sz="1600" b="0" i="0" u="none" strike="noStrike" kern="1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url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-pattern&gt;*.do&lt;/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url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-pattern&gt;</a:t>
            </a:r>
            <a:endParaRPr kumimoji="0" lang="zh-CN" altLang="zh-CN" sz="1600" b="0" i="0" u="none" strike="noStrike" kern="1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&lt;/servlet-mapping&gt;</a:t>
            </a: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60363" y="373063"/>
            <a:ext cx="8382000" cy="384175"/>
          </a:xfrm>
        </p:spPr>
        <p:txBody>
          <a:bodyPr wrap="square" lIns="0" tIns="0" rIns="0" bIns="0" numCol="1" rtlCol="0" anchor="t" anchorCtr="0" compatLnSpc="1">
            <a:spAutoFit/>
          </a:bodyPr>
          <a:lstStyle/>
          <a:p>
            <a:pPr marL="0" marR="0" lvl="0" indent="0" algn="r" defTabSz="91313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-125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Struts</a:t>
            </a:r>
            <a:r>
              <a:rPr kumimoji="0" lang="zh-CN" altLang="en-US" sz="2800" b="0" i="0" u="none" strike="noStrike" kern="1200" cap="none" spc="-125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的</a:t>
            </a:r>
            <a:r>
              <a:rPr kumimoji="0" lang="zh-CN" altLang="en-US" sz="2800" b="0" i="0" u="none" strike="noStrike" kern="1200" cap="none" spc="-125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配置</a:t>
            </a:r>
            <a:endParaRPr kumimoji="0" lang="zh-CN" altLang="en-US" sz="2800" b="0" i="0" u="none" strike="noStrike" kern="1200" cap="none" spc="-125" normalizeH="0" baseline="0" noProof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黑体" panose="02010609060101010101" pitchFamily="2" charset="-122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2763" y="1020763"/>
            <a:ext cx="8077200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核心控制器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ActionServlet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由系统提供，负责拦截用户请求。业务控制器用于处理用户请求，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Struts 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要求业务控制器继承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Action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，下面是业务控制器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LoginAction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的源代码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3400" y="1733550"/>
            <a:ext cx="8077200" cy="43370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ublic class LoginAction extends Action {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	public ActionForward execute(ActionMapping mapping, ActionForm form,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		HttpServletRequest request, HttpServletResponse response)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		throws Exception {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	String username = request.getParameter("username");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	String pass = request.getParameter("pass");// 出错提示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	String errMsg = "";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	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/*校验用户名和密码的代码*/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********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		catch (Exception e) {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			request.setAttribute("exception", "业务异常");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			return mapping.findForward("error");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		}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		if (errMsg != null &amp;&amp; !errMsg.equals("")) {// 如果出错提示不为空，跳转到input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			request.setAttribute("err", errMsg);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			return mapping.findForward("input");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		} else {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			// 否则跳转到welcome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			return mapping.findForward("welcome");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		}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	}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}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}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 anchorCtr="0"/>
          <a:p>
            <a:pPr>
              <a:buNone/>
            </a:pPr>
            <a:r>
              <a:rPr lang="en-US" altLang="zh-CN" b="1">
                <a:sym typeface="宋体" panose="02010600030101010101" pitchFamily="2" charset="-122"/>
              </a:rPr>
              <a:t>MVC</a:t>
            </a:r>
            <a:r>
              <a:rPr lang="zh-CN" altLang="en-US" b="1">
                <a:sym typeface="宋体" panose="02010600030101010101" pitchFamily="2" charset="-122"/>
              </a:rPr>
              <a:t>设计模式</a:t>
            </a:r>
            <a:endParaRPr lang="zh-CN" altLang="en-US" dirty="0"/>
          </a:p>
        </p:txBody>
      </p:sp>
      <p:pic>
        <p:nvPicPr>
          <p:cNvPr id="1843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988" y="1203325"/>
            <a:ext cx="8378825" cy="4451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81000" y="312738"/>
            <a:ext cx="8382000" cy="384175"/>
          </a:xfrm>
        </p:spPr>
        <p:txBody>
          <a:bodyPr wrap="square" lIns="0" tIns="0" rIns="0" bIns="0" numCol="1" rtlCol="0" anchor="t" anchorCtr="0" compatLnSpc="1">
            <a:spAutoFit/>
          </a:bodyPr>
          <a:lstStyle/>
          <a:p>
            <a:pPr marL="0" marR="0" lvl="0" indent="0" algn="r" defTabSz="91313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-125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Struts</a:t>
            </a:r>
            <a:r>
              <a:rPr kumimoji="0" lang="zh-CN" altLang="en-US" sz="2800" b="0" i="0" u="none" strike="noStrike" kern="1200" cap="none" spc="-125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的</a:t>
            </a:r>
            <a:r>
              <a:rPr kumimoji="0" lang="zh-CN" altLang="en-US" sz="2800" b="0" i="0" u="none" strike="noStrike" kern="1200" cap="none" spc="-125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配置</a:t>
            </a:r>
            <a:endParaRPr kumimoji="0" lang="zh-CN" altLang="en-US" sz="2800" b="0" i="0" u="none" strike="noStrike" kern="1200" cap="none" spc="-125" normalizeH="0" baseline="0" noProof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黑体" panose="02010609060101010101" pitchFamily="2" charset="-122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3400" y="1089025"/>
            <a:ext cx="8077200" cy="83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使用时必须将该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Action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配置在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Struts 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中，让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ActionServlet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了解将客户端请求转发给该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Action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处理。而这一切都是通过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struts-config.xml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文件完成的。</a:t>
            </a:r>
            <a:endParaRPr kumimoji="0" lang="zh-CN" altLang="en-US" sz="1600" b="0" i="0" u="none" strike="noStrike" kern="1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下面是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struts-config.xml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文件的源代码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3400" y="2111375"/>
            <a:ext cx="8077200" cy="36004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&lt;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?xml version="1.0" encoding="gb2312"?&gt;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&lt;!-- Strust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配置文件的文件头，包含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DTD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等信息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--&gt;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&lt;!DOCTYPE struts-config PUBLIC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'-//Apache Software Foundation//DTD Struts Configuration 1. 2//EN"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''http://struts.apache.org/dtds/struts-config_l_2.dtd''&gt;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&lt;!-- Struts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配置文件的根元素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--&gt;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&lt;struts-config&gt;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&lt;actlon-mappings&gt;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&lt;!--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配置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Struts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Action. Action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是业务控制器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--&gt;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&lt;action path="/login" type="lee.Logi nAction" &gt;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&lt;'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配置该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Action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的转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--&gt;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&lt;forward name="welcome" path="/WEB-INF/jsp/welcome.jsp"/&gt;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&lt;!-- 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配置该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Action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的转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--&gt;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&lt;forward name="error" path="/WEB-INF/jsp/error.jsp"/&gt;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&lt;!--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配置该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Action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的转发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--&gt;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&lt;forward name="input" path="/login.jsp"/&gt;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&lt;faction&gt;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&lt;faction-mappings&gt;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&lt;/struts-config&gt;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3" name="矩形 1"/>
          <p:cNvSpPr/>
          <p:nvPr/>
        </p:nvSpPr>
        <p:spPr>
          <a:xfrm>
            <a:off x="615950" y="1222375"/>
            <a:ext cx="7696200" cy="16319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indent="266700">
              <a:lnSpc>
                <a:spcPts val="195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Spring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是一个开源框架，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Spring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是于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2003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年兴起的一个轻量级的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Java 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开发框架，由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Rod Johnson 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在其著作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Expert One-On-One J2EE Development and Design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中阐述的部分理念和原型衍生而来。它是为了解决企业应用开发的复杂性而创建的。框架的主要优势之一就是其分层架构，分层架构允许使用者选择使用哪一个组件，同时为 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J2EE 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应用程序开发提供集成的框架。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17575" y="3730625"/>
            <a:ext cx="10961688" cy="444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81000" y="341313"/>
            <a:ext cx="8382000" cy="384175"/>
          </a:xfrm>
        </p:spPr>
        <p:txBody>
          <a:bodyPr wrap="square" lIns="0" tIns="0" rIns="0" bIns="0" numCol="1" rtlCol="0" anchor="t" anchorCtr="0" compatLnSpc="1">
            <a:spAutoFit/>
          </a:bodyPr>
          <a:lstStyle/>
          <a:p>
            <a:pPr marL="0" marR="0" lvl="0" indent="0" algn="r" defTabSz="91313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-125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Spring</a:t>
            </a:r>
            <a:r>
              <a:rPr kumimoji="0" lang="zh-CN" altLang="en-US" sz="2800" b="0" i="0" u="none" strike="noStrike" kern="1200" cap="none" spc="-125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介绍</a:t>
            </a:r>
            <a:endParaRPr kumimoji="0" lang="zh-CN" altLang="en-US" sz="2800" b="0" i="0" u="none" strike="noStrike" kern="1200" cap="none" spc="-125" normalizeH="0" baseline="0" noProof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黑体" panose="02010609060101010101" pitchFamily="2" charset="-122"/>
              <a:cs typeface="+mj-cs"/>
            </a:endParaRPr>
          </a:p>
        </p:txBody>
      </p:sp>
      <p:pic>
        <p:nvPicPr>
          <p:cNvPr id="6451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0" y="3730625"/>
            <a:ext cx="2546350" cy="1254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7" name="矩形 1"/>
          <p:cNvSpPr/>
          <p:nvPr/>
        </p:nvSpPr>
        <p:spPr>
          <a:xfrm>
            <a:off x="533400" y="1270000"/>
            <a:ext cx="8001000" cy="3416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indent="266700"/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Spring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作为开源的中间件，独立于各种应用服务器，甚至无须应用服务器的支持，也能提供应用服务器的功能，如声明式事务等。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Spring 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致力于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J2EE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应用的各层的解决方案，而不是仅仅专注于某一层的方案。可以说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Spring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是企业应用开发的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"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一站式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"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选择，并贯穿表现层、业务层及持久层。然而，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Spring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并不想取代那些已有的框架，而与它们无缝地整合。</a:t>
            </a:r>
            <a:endParaRPr lang="en-US" altLang="zh-CN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indent="266700"/>
            <a:endParaRPr lang="en-US" altLang="zh-CN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indent="266700"/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总结起来，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Spring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有如下优点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:</a:t>
            </a:r>
            <a:endParaRPr lang="en-US" altLang="zh-CN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indent="266700"/>
            <a:endParaRPr lang="zh-CN" altLang="zh-CN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indent="266700">
              <a:buFont typeface="宋体" panose="02010600030101010101" pitchFamily="2" charset="-122"/>
              <a:buChar char="•"/>
            </a:pP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低侵入式设计，代码污染极低。</a:t>
            </a:r>
            <a:endParaRPr lang="zh-CN" altLang="zh-CN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indent="266700">
              <a:buFont typeface="宋体" panose="02010600030101010101" pitchFamily="2" charset="-122"/>
              <a:buChar char="•"/>
            </a:pP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独立于各种应用服务器，可以真正实现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WriteOnce, Run Anywhere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的承诺。</a:t>
            </a:r>
            <a:endParaRPr lang="zh-CN" altLang="zh-CN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indent="266700">
              <a:buFont typeface="宋体" panose="02010600030101010101" pitchFamily="2" charset="-122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Spring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的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DI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机制降低了业务对象替换的复杂性。</a:t>
            </a:r>
            <a:endParaRPr lang="zh-CN" altLang="zh-CN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indent="266700"/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Spring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并不完全依赖于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Spring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，开发者可自由选用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Spring</a:t>
            </a:r>
            <a:r>
              <a:rPr lang="zh-CN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框架的部分或全部。</a:t>
            </a:r>
            <a:endParaRPr lang="zh-CN" altLang="zh-CN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5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42900" y="355600"/>
            <a:ext cx="8382000" cy="384175"/>
          </a:xfrm>
        </p:spPr>
        <p:txBody>
          <a:bodyPr wrap="square" lIns="0" tIns="0" rIns="0" bIns="0" numCol="1" rtlCol="0" anchor="t" anchorCtr="0" compatLnSpc="1">
            <a:spAutoFit/>
          </a:bodyPr>
          <a:lstStyle/>
          <a:p>
            <a:pPr marL="0" marR="0" lvl="0" indent="0" algn="r" defTabSz="91313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-125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Spring</a:t>
            </a:r>
            <a:r>
              <a:rPr kumimoji="0" lang="zh-CN" altLang="en-US" sz="2800" b="0" i="0" u="none" strike="noStrike" kern="1200" cap="none" spc="-125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特点</a:t>
            </a:r>
            <a:endParaRPr kumimoji="0" lang="zh-CN" altLang="en-US" sz="2800" b="0" i="0" u="none" strike="noStrike" kern="1200" cap="none" spc="-125" normalizeH="0" baseline="0" noProof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黑体" panose="02010609060101010101" pitchFamily="2" charset="-122"/>
              <a:cs typeface="+mj-cs"/>
            </a:endParaRP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81000" y="388938"/>
            <a:ext cx="8382000" cy="384175"/>
          </a:xfrm>
        </p:spPr>
        <p:txBody>
          <a:bodyPr wrap="square" lIns="0" tIns="0" rIns="0" bIns="0" numCol="1" rtlCol="0" anchor="t" anchorCtr="0" compatLnSpc="1">
            <a:spAutoFit/>
          </a:bodyPr>
          <a:lstStyle/>
          <a:p>
            <a:pPr marL="0" marR="0" lvl="0" indent="0" algn="r" defTabSz="91313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-125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Spring</a:t>
            </a:r>
            <a:r>
              <a:rPr kumimoji="0" lang="zh-CN" altLang="en-US" sz="2800" b="0" i="0" u="none" strike="noStrike" kern="1200" cap="none" spc="-125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的</a:t>
            </a:r>
            <a:r>
              <a:rPr kumimoji="0" lang="zh-CN" altLang="en-US" sz="2800" b="0" i="0" u="none" strike="noStrike" kern="1200" cap="none" spc="-125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下载与安装</a:t>
            </a:r>
            <a:endParaRPr kumimoji="0" lang="zh-CN" altLang="en-US" sz="2800" b="0" i="0" u="none" strike="noStrike" kern="1200" cap="none" spc="-125" normalizeH="0" baseline="0" noProof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黑体" panose="02010609060101010101" pitchFamily="2" charset="-122"/>
              <a:cs typeface="+mj-cs"/>
            </a:endParaRPr>
          </a:p>
        </p:txBody>
      </p:sp>
      <p:sp>
        <p:nvSpPr>
          <p:cNvPr id="66562" name="矩形 1"/>
          <p:cNvSpPr/>
          <p:nvPr/>
        </p:nvSpPr>
        <p:spPr>
          <a:xfrm>
            <a:off x="457200" y="1028700"/>
            <a:ext cx="8229600" cy="4800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(1)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登录 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http://www.springframework.org 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站点，下载 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Spring 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的最新稳定版。</a:t>
            </a:r>
            <a:endParaRPr lang="en-US" altLang="zh-CN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dist: 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该文件夹下放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Spring 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的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jar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包，通常只需要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spring.jar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文件即可。该文件夹下还有一些类似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spring-Xxx.jar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的压缩包，这些压缩包是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spring.jar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压缩包的子模块压缩包。除非确定整个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J2EE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应用只需使用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Spring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的某一方面时，才考虑使用这种分模块压缩包。通常建议使用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spring.jar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。</a:t>
            </a:r>
            <a:endParaRPr lang="zh-CN" altLang="en-US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docs: 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该文件夹下包含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Spring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的相关文档、开发指南及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API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参考文档。</a:t>
            </a:r>
            <a:endParaRPr lang="zh-CN" altLang="en-US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lib: 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该文件夹下包含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Spring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编译和运行所依赖的第三方类库，该路径下的类库并不是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Spring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必需的，但如果需要使用第三方类库的支持，这里的类库就是必需的。</a:t>
            </a:r>
            <a:endParaRPr lang="zh-CN" altLang="en-US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samples: 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该文件夹下包含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Spring 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的几个简单示例，可作为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Spring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入门学习的案例。</a:t>
            </a:r>
            <a:endParaRPr lang="zh-CN" altLang="en-US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src: 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该文件夹下包含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Spring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的全部源文件，如果在开发过程中有地方无法把握，可以参考该源文件，了解底层的实现。</a:t>
            </a:r>
            <a:endParaRPr lang="zh-CN" altLang="en-US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test: 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该文件夹下包含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Spring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的测试示例。</a:t>
            </a:r>
            <a:endParaRPr lang="zh-CN" altLang="en-US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tiger: 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该路径下存放关于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JOKI.5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的相关内容。</a:t>
            </a:r>
            <a:endParaRPr lang="zh-CN" altLang="en-US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解压缩后的文件夹下，还包含一些关于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Spring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的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license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和项目相关文件。</a:t>
            </a:r>
            <a:endParaRPr lang="zh-CN" altLang="en-US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endParaRPr lang="zh-CN" altLang="en-US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81000" y="338138"/>
            <a:ext cx="8382000" cy="384175"/>
          </a:xfrm>
        </p:spPr>
        <p:txBody>
          <a:bodyPr wrap="square" lIns="0" tIns="0" rIns="0" bIns="0" numCol="1" rtlCol="0" anchor="t" anchorCtr="0" compatLnSpc="1">
            <a:spAutoFit/>
          </a:bodyPr>
          <a:lstStyle/>
          <a:p>
            <a:pPr marL="0" marR="0" lvl="0" indent="0" algn="r" defTabSz="91313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-125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Spring</a:t>
            </a:r>
            <a:r>
              <a:rPr kumimoji="0" lang="zh-CN" altLang="en-US" sz="2800" b="0" i="0" u="none" strike="noStrike" kern="1200" cap="none" spc="-125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的</a:t>
            </a:r>
            <a:r>
              <a:rPr kumimoji="0" lang="zh-CN" altLang="en-US" sz="2800" b="0" i="0" u="none" strike="noStrike" kern="1200" cap="none" spc="-125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下载与安装</a:t>
            </a:r>
            <a:endParaRPr kumimoji="0" lang="zh-CN" altLang="en-US" sz="2800" b="0" i="0" u="none" strike="noStrike" kern="1200" cap="none" spc="-125" normalizeH="0" baseline="0" noProof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黑体" panose="02010609060101010101" pitchFamily="2" charset="-122"/>
              <a:cs typeface="+mj-cs"/>
            </a:endParaRPr>
          </a:p>
        </p:txBody>
      </p:sp>
      <p:sp>
        <p:nvSpPr>
          <p:cNvPr id="67586" name="矩形 1"/>
          <p:cNvSpPr/>
          <p:nvPr/>
        </p:nvSpPr>
        <p:spPr>
          <a:xfrm>
            <a:off x="457200" y="1447800"/>
            <a:ext cx="8229600" cy="286226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(2) 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将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spring.jar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复制到项目的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CLASSPATH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路径下，对于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Web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应用，将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spring.jar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文件复制到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WEB-INF/1ib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路径下，该应用即可以利用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Spring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框架了。</a:t>
            </a:r>
            <a:endParaRPr lang="en-US" altLang="zh-CN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endParaRPr lang="zh-CN" altLang="en-US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(3)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通常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Spring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的框架还依赖于其他的一些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jar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文件，因此还须将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lib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下对应的包复制到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WEB-INF/lib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路径下，具体要复制哪些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jar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文件，取决于应用所需要使用的项目。通常需要复制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cglib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， 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dom4j , jakarta-commons , log4j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等文件夹下的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jar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文件。</a:t>
            </a:r>
            <a:endParaRPr lang="en-US" altLang="zh-CN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endParaRPr lang="zh-CN" altLang="en-US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(4) 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为了编译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Java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文件，可以找到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Spring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的基础类，将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spring.jar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文件的路径添加到环境变量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CLASSPATH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中。当然，也可使用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ANT</a:t>
            </a:r>
            <a:r>
              <a:rPr lang="zh-CN" altLang="en-US" dirty="0">
                <a:solidFill>
                  <a:srgbClr val="0000FF"/>
                </a:solidFill>
                <a:latin typeface="Calibri" panose="020F0502020204030204" charset="0"/>
                <a:ea typeface="宋体" panose="02010600030101010101" pitchFamily="2" charset="-122"/>
              </a:rPr>
              <a:t>工具，但无须添加环境变量。</a:t>
            </a:r>
            <a:endParaRPr lang="zh-CN" altLang="en-US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endParaRPr lang="zh-CN" altLang="en-US" dirty="0">
              <a:solidFill>
                <a:srgbClr val="0000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0834" name="矩形 1"/>
          <p:cNvSpPr>
            <a:spLocks noChangeArrowheads="1"/>
          </p:cNvSpPr>
          <p:nvPr/>
        </p:nvSpPr>
        <p:spPr bwMode="auto">
          <a:xfrm>
            <a:off x="520700" y="1122363"/>
            <a:ext cx="7696200" cy="44529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ts val="19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Hibernate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是目前最流行的开放源代码的持久层框架，专注于数据库操作。使用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Hibernate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框架能够使开发人员从繁琐的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SQL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语句和复杂的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JDBC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中解脱出来。它对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JDBC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进行了非常轻量级的对象封装，使得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Java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程序员可以随心所欲的使用对象编程思维来操纵数据库。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Hibernate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可以应用在任何使用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JDBC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的场合，既可以在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Java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的客户端程序使用，也可以在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Servlet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/JSP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Web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应用中使用。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ts val="19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ts val="19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Hibernate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是目前最流行的开源对象关系映射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(ORM)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框架。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Hibernate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采用低侵入式的设计，完全采用普通的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Java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对象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(POJO)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，而不必继承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Hibernate 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的某个超类或实现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Hibernate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的某个接口。因为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Hibernate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是面向对象的程序设计语言和关系数据库之间的桥梁，所以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Hibernate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允许程序开发者采用面向对象的方式来操作关系数据库。</a:t>
            </a:r>
            <a:endParaRPr kumimoji="0" lang="en-US" altLang="zh-CN" sz="1800" b="0" i="0" u="none" strike="noStrike" kern="1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ts val="19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ORM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的全称是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Object/Relation Mapping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，对象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关系映射。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ORM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也可理解是一种规范，具体的 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ORM 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框架可作为应用程序和数据库的桥梁。基于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ORM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框架完成映射后，既可利用面向对象程序设计语言的简单易用性，又可利用关系数据库的技术优势。目前流行的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ORM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框架有产品有：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Hibernate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iBATIS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EntityEJB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等。</a:t>
            </a:r>
            <a:endParaRPr kumimoji="0" lang="zh-CN" altLang="en-US" sz="1800" b="0" i="0" u="none" strike="noStrike" kern="1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17575" y="3730625"/>
            <a:ext cx="10961688" cy="444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81000" y="393700"/>
            <a:ext cx="8382000" cy="384175"/>
          </a:xfrm>
        </p:spPr>
        <p:txBody>
          <a:bodyPr wrap="square" lIns="0" tIns="0" rIns="0" bIns="0" numCol="1" rtlCol="0" anchor="t" anchorCtr="0" compatLnSpc="1">
            <a:spAutoFit/>
          </a:bodyPr>
          <a:lstStyle/>
          <a:p>
            <a:pPr marL="0" marR="0" lvl="0" indent="0" algn="ctr" defTabSz="91313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-125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Hibernate</a:t>
            </a:r>
            <a:endParaRPr kumimoji="0" lang="zh-CN" altLang="en-US" sz="2800" b="1" i="0" u="none" strike="noStrike" kern="1200" cap="none" spc="-125" normalizeH="0" baseline="0" noProof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黑体" panose="02010609060101010101" pitchFamily="2" charset="-122"/>
              <a:cs typeface="+mj-cs"/>
            </a:endParaRP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3" name="矩形 1"/>
          <p:cNvSpPr/>
          <p:nvPr/>
        </p:nvSpPr>
        <p:spPr>
          <a:xfrm>
            <a:off x="542925" y="1006475"/>
            <a:ext cx="8056563" cy="52212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indent="266700">
              <a:lnSpc>
                <a:spcPts val="195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Hibernate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的核心接口一共有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个，分别为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:Session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SessionFactory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Transaction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Query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Configuration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。这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个核心接口在任何开发中都会用到。通过这些接口，不仅可以对持久化对象进行存取，还能够进行事务控制。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266700">
              <a:lnSpc>
                <a:spcPts val="195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1)Session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接口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:Session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接口负责执行被持久化对象的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CRUD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操作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(CRUD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的任务是完成与数据库的交流，包含了很多常见的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SQL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语句。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。但需要注意的是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Session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对象是非线程安全的。同时，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Hibernate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session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不同于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JSP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应用中的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HttpSession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。这里当使用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session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这个术语时，其实指的是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Hibernate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中的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session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，而以后会将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HttpSession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对象称为用户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session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266700">
              <a:lnSpc>
                <a:spcPts val="195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SessionFactory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接口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:SessionFactory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接口负责初始化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Hibernate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。它充当数据存储源的代理，并负责创建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Session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对象。这里用到了工厂模式。需要注意的是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SessionFactory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并不是轻量级的，因为一般情况下，一个项目通常只需要一个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SessionFactory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就够，当需要操作多个数据库时，可以为每个数据库指定一个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SessionFactory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266700">
              <a:lnSpc>
                <a:spcPts val="195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Configuration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接口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:Configuration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接口负责配置并启动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Hibernate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，创建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SessionFactory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对象。在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Hibernate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的启动的过程中，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Configuration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类的实例首先定位映射文档位置、读取配置，然后创建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SessionFactory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对象。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266700">
              <a:lnSpc>
                <a:spcPts val="195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Transaction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接口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:Transaction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接口负责事务相关的操作。它是可选的，开发人员也可以设计编写自己的底层事务处理代码。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266700">
              <a:lnSpc>
                <a:spcPts val="195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Query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Criteria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接口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:Query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Criteria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接口负责执行各种数据库查询。它可以使用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HQL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语言或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SQL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语句两种表达方式。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60363" y="373063"/>
            <a:ext cx="8382000" cy="384175"/>
          </a:xfrm>
        </p:spPr>
        <p:txBody>
          <a:bodyPr wrap="square" lIns="0" tIns="0" rIns="0" bIns="0" numCol="1" rtlCol="0" anchor="t" anchorCtr="0" compatLnSpc="1">
            <a:spAutoFit/>
          </a:bodyPr>
          <a:lstStyle/>
          <a:p>
            <a:pPr marL="0" marR="0" lvl="0" indent="0" algn="ctr" defTabSz="91313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-125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Hibernate</a:t>
            </a:r>
            <a:endParaRPr kumimoji="0" lang="zh-CN" altLang="en-US" sz="2800" b="1" i="0" u="none" strike="noStrike" kern="1200" cap="none" spc="-125" normalizeH="0" baseline="0" noProof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黑体" panose="02010609060101010101" pitchFamily="2" charset="-122"/>
              <a:cs typeface="+mj-cs"/>
            </a:endParaRP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7" name="矩形 1"/>
          <p:cNvSpPr/>
          <p:nvPr/>
        </p:nvSpPr>
        <p:spPr>
          <a:xfrm>
            <a:off x="608013" y="965200"/>
            <a:ext cx="7696200" cy="8620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indent="266700">
              <a:lnSpc>
                <a:spcPts val="195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Hibernate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作为面向对象编程的对象和传统数据库打交道的中介，需要完成对象到数据库表中数据的相互转换，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Hibernate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框架图如下所示：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17575" y="3730625"/>
            <a:ext cx="10961688" cy="444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42900" y="350838"/>
            <a:ext cx="8382000" cy="384175"/>
          </a:xfrm>
        </p:spPr>
        <p:txBody>
          <a:bodyPr wrap="square" lIns="0" tIns="0" rIns="0" bIns="0" numCol="1" rtlCol="0" anchor="t" anchorCtr="0" compatLnSpc="1">
            <a:spAutoFit/>
          </a:bodyPr>
          <a:lstStyle/>
          <a:p>
            <a:pPr marL="0" marR="0" lvl="0" indent="0" algn="r" defTabSz="91313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-125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Hibernate</a:t>
            </a:r>
            <a:r>
              <a:rPr kumimoji="0" lang="zh-CN" altLang="en-US" sz="2800" b="0" i="0" u="none" strike="noStrike" kern="1200" cap="none" spc="-125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框架图</a:t>
            </a:r>
            <a:endParaRPr kumimoji="0" lang="zh-CN" altLang="en-US" sz="2800" b="0" i="0" u="none" strike="noStrike" kern="1200" cap="none" spc="-125" normalizeH="0" baseline="0" noProof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黑体" panose="02010609060101010101" pitchFamily="2" charset="-122"/>
              <a:cs typeface="+mj-cs"/>
            </a:endParaRPr>
          </a:p>
        </p:txBody>
      </p:sp>
      <p:pic>
        <p:nvPicPr>
          <p:cNvPr id="70660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4125" y="1827213"/>
            <a:ext cx="4267200" cy="42433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81000" y="347663"/>
            <a:ext cx="8382000" cy="384175"/>
          </a:xfrm>
        </p:spPr>
        <p:txBody>
          <a:bodyPr wrap="square" lIns="0" tIns="0" rIns="0" bIns="0" numCol="1" rtlCol="0" anchor="t" anchorCtr="0" compatLnSpc="1">
            <a:spAutoFit/>
          </a:bodyPr>
          <a:lstStyle/>
          <a:p>
            <a:pPr marL="0" marR="0" lvl="0" indent="0" algn="r" defTabSz="91313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-125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Hibernate</a:t>
            </a:r>
            <a:r>
              <a:rPr kumimoji="0" lang="zh-CN" altLang="en-US" sz="2800" b="0" i="0" u="none" strike="noStrike" kern="1200" cap="none" spc="-125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的</a:t>
            </a:r>
            <a:r>
              <a:rPr kumimoji="0" lang="zh-CN" altLang="en-US" sz="2800" b="0" i="0" u="none" strike="noStrike" kern="1200" cap="none" spc="-125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下载与安装</a:t>
            </a:r>
            <a:endParaRPr kumimoji="0" lang="zh-CN" altLang="en-US" sz="2800" b="0" i="0" u="none" strike="noStrike" kern="1200" cap="none" spc="-125" normalizeH="0" baseline="0" noProof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黑体" panose="02010609060101010101" pitchFamily="2" charset="-122"/>
              <a:cs typeface="+mj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81000" y="1135063"/>
            <a:ext cx="8512175" cy="3414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Hibernate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目前的最新版本是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3. 1. 2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，安装和使用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Hibernate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请按如下步骤进行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:</a:t>
            </a:r>
            <a:endParaRPr kumimoji="0" lang="en-US" altLang="zh-CN" sz="40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首先登录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http://www.hibernate.org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网站，下载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Hibernate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的二进制包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(windows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平台下载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zip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包，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Linux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平台下载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tar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包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解压缩下载的压缩包，在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hibernate-3.1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路径下有个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hibernate3.jar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的压缩文件，该文件是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Hibernate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的核心类库文件。该路径下还有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lib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路径，该路径包含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Hibernate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编译和运行的第三方类库。关于这些类库的使用请参看该路径下的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readme.txt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文件。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将必需的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Hibernate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类库添加到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CLASSPATH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里，或者使用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ANT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工具。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总之，编译和运行时可以找到这些类即可。在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Web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应用中，则应该将这些类库复制到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WEB-INF/lib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下。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81000" y="346075"/>
            <a:ext cx="8382000" cy="384175"/>
          </a:xfrm>
        </p:spPr>
        <p:txBody>
          <a:bodyPr wrap="square" lIns="0" tIns="0" rIns="0" bIns="0" numCol="1" rtlCol="0" anchor="t" anchorCtr="0" compatLnSpc="1">
            <a:spAutoFit/>
          </a:bodyPr>
          <a:lstStyle/>
          <a:p>
            <a:pPr marL="0" marR="0" lvl="0" indent="0" algn="r" defTabSz="91313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-125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基于</a:t>
            </a:r>
            <a:r>
              <a:rPr kumimoji="0" lang="en-US" altLang="zh-CN" sz="2800" b="0" i="0" u="none" strike="noStrike" kern="1200" cap="none" spc="-125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SSH</a:t>
            </a:r>
            <a:r>
              <a:rPr kumimoji="0" lang="zh-CN" altLang="en-US" sz="2800" b="0" i="0" u="none" strike="noStrike" kern="1200" cap="none" spc="-125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的应用开发案例</a:t>
            </a:r>
            <a:endParaRPr kumimoji="0" lang="zh-CN" altLang="en-US" sz="2800" b="0" i="0" u="none" strike="noStrike" kern="1200" cap="none" spc="-125" normalizeH="0" baseline="0" noProof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黑体" panose="02010609060101010101" pitchFamily="2" charset="-122"/>
              <a:cs typeface="+mj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27025" y="1447800"/>
            <a:ext cx="8512175" cy="12001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本节所讲的案例就是一所高等院校的一个信息管理系统的简化模型。首先，一个学校成立之初，随着学校的发展，可能会新增加二级学院，另外一方面也可能由于某些原因，学校需要撤掉某些学院，或者需要修改学院的信息（比如学院名字），有时候还可能要查询学校总共有哪些学院。系统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图如下：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73731" name="对象 2"/>
          <p:cNvGraphicFramePr>
            <a:graphicFrameLocks noChangeAspect="1"/>
          </p:cNvGraphicFramePr>
          <p:nvPr/>
        </p:nvGraphicFramePr>
        <p:xfrm>
          <a:off x="609600" y="3124200"/>
          <a:ext cx="7900988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7988300" imgH="2311400" progId="Visio.Drawing.11">
                  <p:embed/>
                </p:oleObj>
              </mc:Choice>
              <mc:Fallback>
                <p:oleObj name="" r:id="rId1" imgW="7988300" imgH="2311400" progId="Visio.Drawing.11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9600" y="3124200"/>
                        <a:ext cx="7900988" cy="228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2" name="矩形 3"/>
          <p:cNvSpPr/>
          <p:nvPr/>
        </p:nvSpPr>
        <p:spPr>
          <a:xfrm>
            <a:off x="4014788" y="5483225"/>
            <a:ext cx="1090612" cy="3079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 sz="1400" b="1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系统的</a:t>
            </a:r>
            <a:r>
              <a:rPr lang="en-US" altLang="zh-CN" sz="1400" b="1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ER</a:t>
            </a:r>
            <a:r>
              <a:rPr lang="zh-CN" altLang="zh-CN" sz="1400" b="1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图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 anchorCtr="0"/>
          <a:p>
            <a:pPr>
              <a:buNone/>
            </a:pPr>
            <a:r>
              <a:rPr lang="en-US" altLang="zh-CN" b="1">
                <a:sym typeface="宋体" panose="02010600030101010101" pitchFamily="2" charset="-122"/>
              </a:rPr>
              <a:t>MVC</a:t>
            </a:r>
            <a:r>
              <a:rPr lang="zh-CN" altLang="en-US" b="1">
                <a:sym typeface="宋体" panose="02010600030101010101" pitchFamily="2" charset="-122"/>
              </a:rPr>
              <a:t>设计模式</a:t>
            </a:r>
            <a:endParaRPr lang="zh-CN" altLang="en-US" dirty="0"/>
          </a:p>
        </p:txBody>
      </p:sp>
      <p:sp>
        <p:nvSpPr>
          <p:cNvPr id="19458" name="内容占位符 2"/>
          <p:cNvSpPr>
            <a:spLocks noGrp="1"/>
          </p:cNvSpPr>
          <p:nvPr>
            <p:ph idx="1"/>
          </p:nvPr>
        </p:nvSpPr>
        <p:spPr>
          <a:xfrm>
            <a:off x="357188" y="969963"/>
            <a:ext cx="8429625" cy="5530850"/>
          </a:xfrm>
          <a:ln/>
        </p:spPr>
        <p:txBody>
          <a:bodyPr anchor="t" anchorCtr="0"/>
          <a:p>
            <a:r>
              <a:rPr lang="zh-CN" altLang="en-US"/>
              <a:t>传统</a:t>
            </a:r>
            <a:r>
              <a:rPr lang="en-US" altLang="zh-CN"/>
              <a:t>Web</a:t>
            </a:r>
            <a:r>
              <a:rPr lang="zh-CN" altLang="en-US"/>
              <a:t>开发模式与</a:t>
            </a:r>
            <a:r>
              <a:rPr lang="en-US" altLang="zh-CN"/>
              <a:t>MVC</a:t>
            </a:r>
            <a:r>
              <a:rPr lang="zh-CN" altLang="en-US"/>
              <a:t>模式的比较</a:t>
            </a:r>
            <a:endParaRPr lang="zh-CN" altLang="en-US"/>
          </a:p>
        </p:txBody>
      </p:sp>
      <p:pic>
        <p:nvPicPr>
          <p:cNvPr id="1945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163" y="1435100"/>
            <a:ext cx="8556625" cy="13208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9460" name="对象 3"/>
          <p:cNvGraphicFramePr/>
          <p:nvPr/>
        </p:nvGraphicFramePr>
        <p:xfrm>
          <a:off x="1171575" y="2755900"/>
          <a:ext cx="6724650" cy="364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4448175" imgH="2133600" progId="Paint.Picture">
                  <p:embed/>
                </p:oleObj>
              </mc:Choice>
              <mc:Fallback>
                <p:oleObj name="" r:id="rId2" imgW="4448175" imgH="2133600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71575" y="2755900"/>
                        <a:ext cx="6724650" cy="3644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81000" y="347663"/>
            <a:ext cx="8382000" cy="384175"/>
          </a:xfrm>
        </p:spPr>
        <p:txBody>
          <a:bodyPr wrap="square" lIns="0" tIns="0" rIns="0" bIns="0" numCol="1" rtlCol="0" anchor="t" anchorCtr="0" compatLnSpc="1">
            <a:spAutoFit/>
          </a:bodyPr>
          <a:lstStyle/>
          <a:p>
            <a:pPr marL="0" marR="0" lvl="0" indent="0" algn="r" defTabSz="91313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-125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基于</a:t>
            </a:r>
            <a:r>
              <a:rPr kumimoji="0" lang="en-US" altLang="zh-CN" sz="2800" b="0" i="0" u="none" strike="noStrike" kern="1200" cap="none" spc="-125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SSH</a:t>
            </a:r>
            <a:r>
              <a:rPr kumimoji="0" lang="zh-CN" altLang="en-US" sz="2800" b="0" i="0" u="none" strike="noStrike" kern="1200" cap="none" spc="-125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黑体" panose="02010609060101010101" pitchFamily="2" charset="-122"/>
                <a:cs typeface="+mj-cs"/>
              </a:rPr>
              <a:t>的应用开发案例</a:t>
            </a:r>
            <a:endParaRPr kumimoji="0" lang="zh-CN" altLang="en-US" sz="2800" b="0" i="0" u="none" strike="noStrike" kern="1200" cap="none" spc="-125" normalizeH="0" baseline="0" noProof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黑体" panose="02010609060101010101" pitchFamily="2" charset="-122"/>
              <a:cs typeface="+mj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27025" y="4643438"/>
            <a:ext cx="8512175" cy="181610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  如图，其中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register.jsp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页面是用做前端显示的。用户可通过此页面，填写学生的基本信息，如姓名、性别、出生年月日等，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register.jsp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充当的是视图（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View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）功能。而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Student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及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StudentDao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是负责与实际数据库软件打交道的程序，在学生填好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register.jsp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的信息之后，需要通过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StudentDao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的数据库操作，把信息更新到数据库中去，其充当的是模型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(Model)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的功能。而这一切都是在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Spring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的控制下，进行控制和跳转的，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SpringDao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和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RegisterAction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充当的是控制器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(Controller)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Arial" panose="020B0604020202020204" pitchFamily="34" charset="0"/>
              </a:rPr>
              <a:t>的角色，在整个系统中处于核心的控制功能，从页面的跳转都数据库的更新查询等操作，这一切都是在控制器的控制下进行操作的。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74755" name="Picture 3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0" y="1214438"/>
            <a:ext cx="4876800" cy="33162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5777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4438" y="2268538"/>
            <a:ext cx="6965950" cy="3946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5778" name="Rectangle 2"/>
          <p:cNvSpPr txBox="1"/>
          <p:nvPr/>
        </p:nvSpPr>
        <p:spPr>
          <a:xfrm>
            <a:off x="357188" y="1357313"/>
            <a:ext cx="8429625" cy="6429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ctr">
              <a:buSzTx/>
            </a:pPr>
            <a:r>
              <a:rPr lang="en-US" altLang="zh-CN" sz="4400" dirty="0">
                <a:solidFill>
                  <a:schemeClr val="tx2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Thank you!</a:t>
            </a:r>
            <a:endParaRPr lang="en-US" altLang="zh-CN" sz="4400" dirty="0">
              <a:solidFill>
                <a:schemeClr val="tx2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 anchorCtr="0"/>
          <a:p>
            <a:pPr>
              <a:buNone/>
            </a:pPr>
            <a:r>
              <a:rPr lang="en-US" altLang="zh-CN" b="1">
                <a:sym typeface="宋体" panose="02010600030101010101" pitchFamily="2" charset="-122"/>
              </a:rPr>
              <a:t>MVC</a:t>
            </a:r>
            <a:r>
              <a:rPr lang="zh-CN" altLang="en-US" b="1">
                <a:sym typeface="宋体" panose="02010600030101010101" pitchFamily="2" charset="-122"/>
              </a:rPr>
              <a:t>设计模式</a:t>
            </a:r>
            <a:endParaRPr lang="zh-CN" altLang="en-US" dirty="0"/>
          </a:p>
        </p:txBody>
      </p:sp>
      <p:pic>
        <p:nvPicPr>
          <p:cNvPr id="20482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188" y="1057275"/>
            <a:ext cx="8432800" cy="39417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 anchorCtr="0"/>
          <a:p>
            <a:pPr>
              <a:buNone/>
            </a:pPr>
            <a:r>
              <a:rPr lang="en-US" altLang="zh-CN" b="1">
                <a:sym typeface="宋体" panose="02010600030101010101" pitchFamily="2" charset="-122"/>
              </a:rPr>
              <a:t>MVC</a:t>
            </a:r>
            <a:r>
              <a:rPr lang="zh-CN" altLang="en-US" b="1">
                <a:sym typeface="宋体" panose="02010600030101010101" pitchFamily="2" charset="-122"/>
              </a:rPr>
              <a:t>设计模式</a:t>
            </a:r>
            <a:endParaRPr lang="zh-CN" altLang="en-US" dirty="0"/>
          </a:p>
        </p:txBody>
      </p:sp>
      <p:pic>
        <p:nvPicPr>
          <p:cNvPr id="2150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25" y="922338"/>
            <a:ext cx="7319963" cy="56086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 anchorCtr="0"/>
          <a:p>
            <a:pPr>
              <a:buNone/>
            </a:pPr>
            <a:r>
              <a:rPr lang="en-US" altLang="zh-CN" b="1">
                <a:sym typeface="宋体" panose="02010600030101010101" pitchFamily="2" charset="-122"/>
              </a:rPr>
              <a:t>MVC</a:t>
            </a:r>
            <a:r>
              <a:rPr lang="zh-CN" altLang="en-US" b="1">
                <a:sym typeface="宋体" panose="02010600030101010101" pitchFamily="2" charset="-122"/>
              </a:rPr>
              <a:t>设计模式</a:t>
            </a:r>
            <a:endParaRPr lang="zh-CN" altLang="en-US" dirty="0"/>
          </a:p>
        </p:txBody>
      </p:sp>
      <p:pic>
        <p:nvPicPr>
          <p:cNvPr id="2253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488" y="984250"/>
            <a:ext cx="8062912" cy="5438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2286000" y="3244850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symmetry;symmetrical</a:t>
            </a:r>
            <a:endParaRPr lang="zh-CN" altLang="en-US"/>
          </a:p>
        </p:txBody>
      </p:sp>
    </p:spTree>
  </p:cSld>
  <p:clrMapOvr>
    <a:masterClrMapping/>
  </p:clrMapOvr>
  <p:transition spd="slow"/>
</p:sld>
</file>

<file path=ppt/tags/tag1.xml><?xml version="1.0" encoding="utf-8"?>
<p:tagLst xmlns:p="http://schemas.openxmlformats.org/presentationml/2006/main">
  <p:tag name="commondata" val="eyJoZGlkIjoiZmMyYWU0NGEyMDRhZWMyZDhiZjE5M2Y4NTQ0YzU1NzIifQ=="/>
</p:tagLst>
</file>

<file path=ppt/theme/theme1.xml><?xml version="1.0" encoding="utf-8"?>
<a:theme xmlns:a="http://schemas.openxmlformats.org/drawingml/2006/main" name="1_Studio">
  <a:themeElements>
    <a:clrScheme name="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Studio">
      <a:majorFont>
        <a:latin typeface="Arial Black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tudio">
  <a:themeElements>
    <a:clrScheme name="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Studio">
      <a:majorFont>
        <a:latin typeface="Arial Black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Studio">
  <a:themeElements>
    <a:clrScheme name="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Studio">
      <a:majorFont>
        <a:latin typeface="Arial Black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11214</Words>
  <Application>WPS 演示</Application>
  <PresentationFormat>全屏显示(4:3)</PresentationFormat>
  <Paragraphs>514</Paragraphs>
  <Slides>61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61</vt:i4>
      </vt:variant>
    </vt:vector>
  </HeadingPairs>
  <TitlesOfParts>
    <vt:vector size="76" baseType="lpstr">
      <vt:lpstr>Arial</vt:lpstr>
      <vt:lpstr>宋体</vt:lpstr>
      <vt:lpstr>Wingdings</vt:lpstr>
      <vt:lpstr>Arial Black</vt:lpstr>
      <vt:lpstr>Times New Roman</vt:lpstr>
      <vt:lpstr>微软雅黑</vt:lpstr>
      <vt:lpstr>Arial Unicode MS</vt:lpstr>
      <vt:lpstr>Calibri</vt:lpstr>
      <vt:lpstr>黑体</vt:lpstr>
      <vt:lpstr>1_Studio</vt:lpstr>
      <vt:lpstr>2_Studio</vt:lpstr>
      <vt:lpstr>3_Studio</vt:lpstr>
      <vt:lpstr>Paint.Picture</vt:lpstr>
      <vt:lpstr>Visio.Drawing.15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www.topcoder.com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Eric</dc:creator>
  <cp:lastModifiedBy>dudu</cp:lastModifiedBy>
  <cp:revision>454</cp:revision>
  <dcterms:created xsi:type="dcterms:W3CDTF">2008-03-21T00:06:16Z</dcterms:created>
  <dcterms:modified xsi:type="dcterms:W3CDTF">2024-04-02T13:25:29Z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2052-12.1.0.16417</vt:lpwstr>
  </property>
  <property fmtid="{D5CDD505-2E9C-101B-9397-08002B2CF9AE}" pid="3" name="ICV">
    <vt:lpwstr>3BE2731ED3ED41BD88EAA326276F3489_12</vt:lpwstr>
  </property>
</Properties>
</file>